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28" r:id="rId1"/>
  </p:sldMasterIdLst>
  <p:notesMasterIdLst>
    <p:notesMasterId r:id="rId36"/>
  </p:notesMasterIdLst>
  <p:sldIdLst>
    <p:sldId id="256" r:id="rId2"/>
    <p:sldId id="287" r:id="rId3"/>
    <p:sldId id="288" r:id="rId4"/>
    <p:sldId id="257" r:id="rId5"/>
    <p:sldId id="258" r:id="rId6"/>
    <p:sldId id="275" r:id="rId7"/>
    <p:sldId id="276" r:id="rId8"/>
    <p:sldId id="277" r:id="rId9"/>
    <p:sldId id="289" r:id="rId10"/>
    <p:sldId id="265" r:id="rId11"/>
    <p:sldId id="266" r:id="rId12"/>
    <p:sldId id="267" r:id="rId13"/>
    <p:sldId id="264" r:id="rId14"/>
    <p:sldId id="269" r:id="rId15"/>
    <p:sldId id="294" r:id="rId16"/>
    <p:sldId id="270" r:id="rId17"/>
    <p:sldId id="268" r:id="rId18"/>
    <p:sldId id="271" r:id="rId19"/>
    <p:sldId id="290" r:id="rId20"/>
    <p:sldId id="291" r:id="rId21"/>
    <p:sldId id="292" r:id="rId22"/>
    <p:sldId id="293" r:id="rId23"/>
    <p:sldId id="286" r:id="rId24"/>
    <p:sldId id="295" r:id="rId25"/>
    <p:sldId id="278" r:id="rId26"/>
    <p:sldId id="279" r:id="rId27"/>
    <p:sldId id="284" r:id="rId28"/>
    <p:sldId id="280" r:id="rId29"/>
    <p:sldId id="282" r:id="rId30"/>
    <p:sldId id="281" r:id="rId31"/>
    <p:sldId id="283" r:id="rId32"/>
    <p:sldId id="285" r:id="rId33"/>
    <p:sldId id="262" r:id="rId34"/>
    <p:sldId id="261"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80"/>
    <a:srgbClr val="FF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9" d="100"/>
          <a:sy n="89" d="100"/>
        </p:scale>
        <p:origin x="-376"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interSettings" Target="printerSettings/printerSettings1.bin"/><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B30D2D-1272-A04E-B58D-9D22D88D006A}" type="doc">
      <dgm:prSet loTypeId="urn:microsoft.com/office/officeart/2005/8/layout/venn2" loCatId="" qsTypeId="urn:microsoft.com/office/officeart/2005/8/quickstyle/simple4" qsCatId="simple" csTypeId="urn:microsoft.com/office/officeart/2005/8/colors/accent1_2" csCatId="accent1" phldr="1"/>
      <dgm:spPr/>
      <dgm:t>
        <a:bodyPr/>
        <a:lstStyle/>
        <a:p>
          <a:endParaRPr lang="en-US"/>
        </a:p>
      </dgm:t>
    </dgm:pt>
    <dgm:pt modelId="{E8298D87-8409-0049-9F81-F5A934669633}">
      <dgm:prSet phldrT="[Text]"/>
      <dgm:spPr>
        <a:gradFill flip="none" rotWithShape="1">
          <a:gsLst>
            <a:gs pos="63000">
              <a:srgbClr val="FF6666"/>
            </a:gs>
            <a:gs pos="100000">
              <a:schemeClr val="bg1"/>
            </a:gs>
          </a:gsLst>
          <a:path path="circle">
            <a:fillToRect r="100000" b="100000"/>
          </a:path>
          <a:tileRect l="-100000" t="-100000"/>
        </a:gradFill>
      </dgm:spPr>
      <dgm:t>
        <a:bodyPr/>
        <a:lstStyle/>
        <a:p>
          <a:endParaRPr lang="en-US" dirty="0">
            <a:solidFill>
              <a:srgbClr val="000000"/>
            </a:solidFill>
          </a:endParaRPr>
        </a:p>
      </dgm:t>
    </dgm:pt>
    <dgm:pt modelId="{9F0365D2-99FF-174B-9BD8-9BB397F2028C}" type="parTrans" cxnId="{CDA2042F-ACD0-3C4E-B56D-0FBD324EE8EE}">
      <dgm:prSet/>
      <dgm:spPr/>
      <dgm:t>
        <a:bodyPr/>
        <a:lstStyle/>
        <a:p>
          <a:endParaRPr lang="en-US"/>
        </a:p>
      </dgm:t>
    </dgm:pt>
    <dgm:pt modelId="{661BB806-278B-C240-8CCC-BB99A044A6F1}" type="sibTrans" cxnId="{CDA2042F-ACD0-3C4E-B56D-0FBD324EE8EE}">
      <dgm:prSet/>
      <dgm:spPr/>
      <dgm:t>
        <a:bodyPr/>
        <a:lstStyle/>
        <a:p>
          <a:endParaRPr lang="en-US"/>
        </a:p>
      </dgm:t>
    </dgm:pt>
    <dgm:pt modelId="{8FAEB2C1-6C31-3443-B366-C8751FD5A20A}" type="pres">
      <dgm:prSet presAssocID="{5BB30D2D-1272-A04E-B58D-9D22D88D006A}" presName="Name0" presStyleCnt="0">
        <dgm:presLayoutVars>
          <dgm:chMax val="7"/>
          <dgm:resizeHandles val="exact"/>
        </dgm:presLayoutVars>
      </dgm:prSet>
      <dgm:spPr/>
      <dgm:t>
        <a:bodyPr/>
        <a:lstStyle/>
        <a:p>
          <a:endParaRPr lang="en-US"/>
        </a:p>
      </dgm:t>
    </dgm:pt>
    <dgm:pt modelId="{BAFD3CF0-D756-3944-9D10-8C2F16D6FAAA}" type="pres">
      <dgm:prSet presAssocID="{5BB30D2D-1272-A04E-B58D-9D22D88D006A}" presName="comp1" presStyleCnt="0"/>
      <dgm:spPr/>
    </dgm:pt>
    <dgm:pt modelId="{A8D2D6BE-8942-4043-9848-5A701B3ED77B}" type="pres">
      <dgm:prSet presAssocID="{5BB30D2D-1272-A04E-B58D-9D22D88D006A}" presName="circle1" presStyleLbl="node1" presStyleIdx="0" presStyleCnt="1" custLinFactNeighborX="-808"/>
      <dgm:spPr/>
      <dgm:t>
        <a:bodyPr/>
        <a:lstStyle/>
        <a:p>
          <a:endParaRPr lang="en-US"/>
        </a:p>
      </dgm:t>
    </dgm:pt>
    <dgm:pt modelId="{DA463851-4F87-FE47-95BD-4BF41B7ACAB7}" type="pres">
      <dgm:prSet presAssocID="{5BB30D2D-1272-A04E-B58D-9D22D88D006A}" presName="c1text" presStyleLbl="node1" presStyleIdx="0" presStyleCnt="1">
        <dgm:presLayoutVars>
          <dgm:bulletEnabled val="1"/>
        </dgm:presLayoutVars>
      </dgm:prSet>
      <dgm:spPr/>
      <dgm:t>
        <a:bodyPr/>
        <a:lstStyle/>
        <a:p>
          <a:endParaRPr lang="en-US"/>
        </a:p>
      </dgm:t>
    </dgm:pt>
  </dgm:ptLst>
  <dgm:cxnLst>
    <dgm:cxn modelId="{E6D8085D-9EC5-3A43-9AB5-A32BF340C9E1}" type="presOf" srcId="{E8298D87-8409-0049-9F81-F5A934669633}" destId="{DA463851-4F87-FE47-95BD-4BF41B7ACAB7}" srcOrd="1" destOrd="0" presId="urn:microsoft.com/office/officeart/2005/8/layout/venn2"/>
    <dgm:cxn modelId="{CDA2042F-ACD0-3C4E-B56D-0FBD324EE8EE}" srcId="{5BB30D2D-1272-A04E-B58D-9D22D88D006A}" destId="{E8298D87-8409-0049-9F81-F5A934669633}" srcOrd="0" destOrd="0" parTransId="{9F0365D2-99FF-174B-9BD8-9BB397F2028C}" sibTransId="{661BB806-278B-C240-8CCC-BB99A044A6F1}"/>
    <dgm:cxn modelId="{07575CB0-F76D-F147-868E-0ECEE822B3EB}" type="presOf" srcId="{E8298D87-8409-0049-9F81-F5A934669633}" destId="{A8D2D6BE-8942-4043-9848-5A701B3ED77B}" srcOrd="0" destOrd="0" presId="urn:microsoft.com/office/officeart/2005/8/layout/venn2"/>
    <dgm:cxn modelId="{33E3C7DF-A801-E34E-ACF2-19189EF0BC37}" type="presOf" srcId="{5BB30D2D-1272-A04E-B58D-9D22D88D006A}" destId="{8FAEB2C1-6C31-3443-B366-C8751FD5A20A}" srcOrd="0" destOrd="0" presId="urn:microsoft.com/office/officeart/2005/8/layout/venn2"/>
    <dgm:cxn modelId="{A85CF8B5-5AF4-AC46-9AB8-111482FFBB7D}" type="presParOf" srcId="{8FAEB2C1-6C31-3443-B366-C8751FD5A20A}" destId="{BAFD3CF0-D756-3944-9D10-8C2F16D6FAAA}" srcOrd="0" destOrd="0" presId="urn:microsoft.com/office/officeart/2005/8/layout/venn2"/>
    <dgm:cxn modelId="{B6024654-3A5D-CD40-A8C1-6CCF88C0964D}" type="presParOf" srcId="{BAFD3CF0-D756-3944-9D10-8C2F16D6FAAA}" destId="{A8D2D6BE-8942-4043-9848-5A701B3ED77B}" srcOrd="0" destOrd="0" presId="urn:microsoft.com/office/officeart/2005/8/layout/venn2"/>
    <dgm:cxn modelId="{E5DD9EDB-D580-154D-AE77-07ED61086C43}" type="presParOf" srcId="{BAFD3CF0-D756-3944-9D10-8C2F16D6FAAA}" destId="{DA463851-4F87-FE47-95BD-4BF41B7ACAB7}"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B30D2D-1272-A04E-B58D-9D22D88D006A}" type="doc">
      <dgm:prSet loTypeId="urn:microsoft.com/office/officeart/2005/8/layout/venn2" loCatId="" qsTypeId="urn:microsoft.com/office/officeart/2005/8/quickstyle/simple4" qsCatId="simple" csTypeId="urn:microsoft.com/office/officeart/2005/8/colors/accent1_2" csCatId="accent1" phldr="1"/>
      <dgm:spPr/>
      <dgm:t>
        <a:bodyPr/>
        <a:lstStyle/>
        <a:p>
          <a:endParaRPr lang="en-US"/>
        </a:p>
      </dgm:t>
    </dgm:pt>
    <dgm:pt modelId="{E8298D87-8409-0049-9F81-F5A934669633}">
      <dgm:prSet phldrT="[Text]"/>
      <dgm:spPr>
        <a:gradFill flip="none" rotWithShape="1">
          <a:gsLst>
            <a:gs pos="0">
              <a:srgbClr val="FF6666"/>
            </a:gs>
            <a:gs pos="100000">
              <a:schemeClr val="bg1"/>
            </a:gs>
          </a:gsLst>
          <a:path path="circle">
            <a:fillToRect r="100000" b="100000"/>
          </a:path>
          <a:tileRect l="-100000" t="-100000"/>
        </a:gradFill>
      </dgm:spPr>
      <dgm:t>
        <a:bodyPr/>
        <a:lstStyle/>
        <a:p>
          <a:endParaRPr lang="en-US" dirty="0">
            <a:solidFill>
              <a:srgbClr val="000000"/>
            </a:solidFill>
          </a:endParaRPr>
        </a:p>
      </dgm:t>
    </dgm:pt>
    <dgm:pt modelId="{9F0365D2-99FF-174B-9BD8-9BB397F2028C}" type="parTrans" cxnId="{CDA2042F-ACD0-3C4E-B56D-0FBD324EE8EE}">
      <dgm:prSet/>
      <dgm:spPr/>
      <dgm:t>
        <a:bodyPr/>
        <a:lstStyle/>
        <a:p>
          <a:endParaRPr lang="en-US"/>
        </a:p>
      </dgm:t>
    </dgm:pt>
    <dgm:pt modelId="{661BB806-278B-C240-8CCC-BB99A044A6F1}" type="sibTrans" cxnId="{CDA2042F-ACD0-3C4E-B56D-0FBD324EE8EE}">
      <dgm:prSet/>
      <dgm:spPr/>
      <dgm:t>
        <a:bodyPr/>
        <a:lstStyle/>
        <a:p>
          <a:endParaRPr lang="en-US"/>
        </a:p>
      </dgm:t>
    </dgm:pt>
    <dgm:pt modelId="{8FAEB2C1-6C31-3443-B366-C8751FD5A20A}" type="pres">
      <dgm:prSet presAssocID="{5BB30D2D-1272-A04E-B58D-9D22D88D006A}" presName="Name0" presStyleCnt="0">
        <dgm:presLayoutVars>
          <dgm:chMax val="7"/>
          <dgm:resizeHandles val="exact"/>
        </dgm:presLayoutVars>
      </dgm:prSet>
      <dgm:spPr/>
      <dgm:t>
        <a:bodyPr/>
        <a:lstStyle/>
        <a:p>
          <a:endParaRPr lang="en-US"/>
        </a:p>
      </dgm:t>
    </dgm:pt>
    <dgm:pt modelId="{BAFD3CF0-D756-3944-9D10-8C2F16D6FAAA}" type="pres">
      <dgm:prSet presAssocID="{5BB30D2D-1272-A04E-B58D-9D22D88D006A}" presName="comp1" presStyleCnt="0"/>
      <dgm:spPr/>
    </dgm:pt>
    <dgm:pt modelId="{A8D2D6BE-8942-4043-9848-5A701B3ED77B}" type="pres">
      <dgm:prSet presAssocID="{5BB30D2D-1272-A04E-B58D-9D22D88D006A}" presName="circle1" presStyleLbl="node1" presStyleIdx="0" presStyleCnt="1" custLinFactNeighborX="-808"/>
      <dgm:spPr/>
      <dgm:t>
        <a:bodyPr/>
        <a:lstStyle/>
        <a:p>
          <a:endParaRPr lang="en-US"/>
        </a:p>
      </dgm:t>
    </dgm:pt>
    <dgm:pt modelId="{DA463851-4F87-FE47-95BD-4BF41B7ACAB7}" type="pres">
      <dgm:prSet presAssocID="{5BB30D2D-1272-A04E-B58D-9D22D88D006A}" presName="c1text" presStyleLbl="node1" presStyleIdx="0" presStyleCnt="1">
        <dgm:presLayoutVars>
          <dgm:bulletEnabled val="1"/>
        </dgm:presLayoutVars>
      </dgm:prSet>
      <dgm:spPr/>
      <dgm:t>
        <a:bodyPr/>
        <a:lstStyle/>
        <a:p>
          <a:endParaRPr lang="en-US"/>
        </a:p>
      </dgm:t>
    </dgm:pt>
  </dgm:ptLst>
  <dgm:cxnLst>
    <dgm:cxn modelId="{D750F956-CF60-E445-BC4F-499A4FDCF709}" type="presOf" srcId="{E8298D87-8409-0049-9F81-F5A934669633}" destId="{DA463851-4F87-FE47-95BD-4BF41B7ACAB7}" srcOrd="1" destOrd="0" presId="urn:microsoft.com/office/officeart/2005/8/layout/venn2"/>
    <dgm:cxn modelId="{CDA2042F-ACD0-3C4E-B56D-0FBD324EE8EE}" srcId="{5BB30D2D-1272-A04E-B58D-9D22D88D006A}" destId="{E8298D87-8409-0049-9F81-F5A934669633}" srcOrd="0" destOrd="0" parTransId="{9F0365D2-99FF-174B-9BD8-9BB397F2028C}" sibTransId="{661BB806-278B-C240-8CCC-BB99A044A6F1}"/>
    <dgm:cxn modelId="{565EB7A0-3CB7-1C4E-A3D1-AE8B791F5D23}" type="presOf" srcId="{E8298D87-8409-0049-9F81-F5A934669633}" destId="{A8D2D6BE-8942-4043-9848-5A701B3ED77B}" srcOrd="0" destOrd="0" presId="urn:microsoft.com/office/officeart/2005/8/layout/venn2"/>
    <dgm:cxn modelId="{C195115B-60D5-0B44-8352-7124B1FC0BF4}" type="presOf" srcId="{5BB30D2D-1272-A04E-B58D-9D22D88D006A}" destId="{8FAEB2C1-6C31-3443-B366-C8751FD5A20A}" srcOrd="0" destOrd="0" presId="urn:microsoft.com/office/officeart/2005/8/layout/venn2"/>
    <dgm:cxn modelId="{C6E3E473-A2EB-8144-A19F-A331BF4B986A}" type="presParOf" srcId="{8FAEB2C1-6C31-3443-B366-C8751FD5A20A}" destId="{BAFD3CF0-D756-3944-9D10-8C2F16D6FAAA}" srcOrd="0" destOrd="0" presId="urn:microsoft.com/office/officeart/2005/8/layout/venn2"/>
    <dgm:cxn modelId="{C1AD1C45-D442-2845-9974-B4C974F8A1F5}" type="presParOf" srcId="{BAFD3CF0-D756-3944-9D10-8C2F16D6FAAA}" destId="{A8D2D6BE-8942-4043-9848-5A701B3ED77B}" srcOrd="0" destOrd="0" presId="urn:microsoft.com/office/officeart/2005/8/layout/venn2"/>
    <dgm:cxn modelId="{C306363C-19DA-644A-BAAC-EF3127666EC6}" type="presParOf" srcId="{BAFD3CF0-D756-3944-9D10-8C2F16D6FAAA}" destId="{DA463851-4F87-FE47-95BD-4BF41B7ACAB7}"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BB30D2D-1272-A04E-B58D-9D22D88D006A}" type="doc">
      <dgm:prSet loTypeId="urn:microsoft.com/office/officeart/2005/8/layout/venn2" loCatId="" qsTypeId="urn:microsoft.com/office/officeart/2005/8/quickstyle/simple4" qsCatId="simple" csTypeId="urn:microsoft.com/office/officeart/2005/8/colors/accent1_2" csCatId="accent1" phldr="1"/>
      <dgm:spPr/>
      <dgm:t>
        <a:bodyPr/>
        <a:lstStyle/>
        <a:p>
          <a:endParaRPr lang="en-US"/>
        </a:p>
      </dgm:t>
    </dgm:pt>
    <dgm:pt modelId="{E8298D87-8409-0049-9F81-F5A934669633}">
      <dgm:prSet phldrT="[Text]"/>
      <dgm:spPr>
        <a:gradFill flip="none" rotWithShape="1">
          <a:gsLst>
            <a:gs pos="0">
              <a:srgbClr val="FF6666"/>
            </a:gs>
            <a:gs pos="100000">
              <a:schemeClr val="bg1"/>
            </a:gs>
          </a:gsLst>
          <a:path path="circle">
            <a:fillToRect r="100000" b="100000"/>
          </a:path>
          <a:tileRect l="-100000" t="-100000"/>
        </a:gradFill>
      </dgm:spPr>
      <dgm:t>
        <a:bodyPr/>
        <a:lstStyle/>
        <a:p>
          <a:endParaRPr lang="en-US" dirty="0">
            <a:solidFill>
              <a:srgbClr val="000000"/>
            </a:solidFill>
          </a:endParaRPr>
        </a:p>
      </dgm:t>
    </dgm:pt>
    <dgm:pt modelId="{9F0365D2-99FF-174B-9BD8-9BB397F2028C}" type="parTrans" cxnId="{CDA2042F-ACD0-3C4E-B56D-0FBD324EE8EE}">
      <dgm:prSet/>
      <dgm:spPr/>
      <dgm:t>
        <a:bodyPr/>
        <a:lstStyle/>
        <a:p>
          <a:endParaRPr lang="en-US"/>
        </a:p>
      </dgm:t>
    </dgm:pt>
    <dgm:pt modelId="{661BB806-278B-C240-8CCC-BB99A044A6F1}" type="sibTrans" cxnId="{CDA2042F-ACD0-3C4E-B56D-0FBD324EE8EE}">
      <dgm:prSet/>
      <dgm:spPr/>
      <dgm:t>
        <a:bodyPr/>
        <a:lstStyle/>
        <a:p>
          <a:endParaRPr lang="en-US"/>
        </a:p>
      </dgm:t>
    </dgm:pt>
    <dgm:pt modelId="{8FAEB2C1-6C31-3443-B366-C8751FD5A20A}" type="pres">
      <dgm:prSet presAssocID="{5BB30D2D-1272-A04E-B58D-9D22D88D006A}" presName="Name0" presStyleCnt="0">
        <dgm:presLayoutVars>
          <dgm:chMax val="7"/>
          <dgm:resizeHandles val="exact"/>
        </dgm:presLayoutVars>
      </dgm:prSet>
      <dgm:spPr/>
      <dgm:t>
        <a:bodyPr/>
        <a:lstStyle/>
        <a:p>
          <a:endParaRPr lang="en-US"/>
        </a:p>
      </dgm:t>
    </dgm:pt>
    <dgm:pt modelId="{BAFD3CF0-D756-3944-9D10-8C2F16D6FAAA}" type="pres">
      <dgm:prSet presAssocID="{5BB30D2D-1272-A04E-B58D-9D22D88D006A}" presName="comp1" presStyleCnt="0"/>
      <dgm:spPr/>
    </dgm:pt>
    <dgm:pt modelId="{A8D2D6BE-8942-4043-9848-5A701B3ED77B}" type="pres">
      <dgm:prSet presAssocID="{5BB30D2D-1272-A04E-B58D-9D22D88D006A}" presName="circle1" presStyleLbl="node1" presStyleIdx="0" presStyleCnt="1" custLinFactNeighborX="-808"/>
      <dgm:spPr/>
      <dgm:t>
        <a:bodyPr/>
        <a:lstStyle/>
        <a:p>
          <a:endParaRPr lang="en-US"/>
        </a:p>
      </dgm:t>
    </dgm:pt>
    <dgm:pt modelId="{DA463851-4F87-FE47-95BD-4BF41B7ACAB7}" type="pres">
      <dgm:prSet presAssocID="{5BB30D2D-1272-A04E-B58D-9D22D88D006A}" presName="c1text" presStyleLbl="node1" presStyleIdx="0" presStyleCnt="1">
        <dgm:presLayoutVars>
          <dgm:bulletEnabled val="1"/>
        </dgm:presLayoutVars>
      </dgm:prSet>
      <dgm:spPr/>
      <dgm:t>
        <a:bodyPr/>
        <a:lstStyle/>
        <a:p>
          <a:endParaRPr lang="en-US"/>
        </a:p>
      </dgm:t>
    </dgm:pt>
  </dgm:ptLst>
  <dgm:cxnLst>
    <dgm:cxn modelId="{7E987F0F-D915-6F4D-ACA1-8479313E1746}" type="presOf" srcId="{E8298D87-8409-0049-9F81-F5A934669633}" destId="{DA463851-4F87-FE47-95BD-4BF41B7ACAB7}" srcOrd="1" destOrd="0" presId="urn:microsoft.com/office/officeart/2005/8/layout/venn2"/>
    <dgm:cxn modelId="{CDA2042F-ACD0-3C4E-B56D-0FBD324EE8EE}" srcId="{5BB30D2D-1272-A04E-B58D-9D22D88D006A}" destId="{E8298D87-8409-0049-9F81-F5A934669633}" srcOrd="0" destOrd="0" parTransId="{9F0365D2-99FF-174B-9BD8-9BB397F2028C}" sibTransId="{661BB806-278B-C240-8CCC-BB99A044A6F1}"/>
    <dgm:cxn modelId="{B06AC480-B271-544B-9EE3-EC7C18470CB2}" type="presOf" srcId="{E8298D87-8409-0049-9F81-F5A934669633}" destId="{A8D2D6BE-8942-4043-9848-5A701B3ED77B}" srcOrd="0" destOrd="0" presId="urn:microsoft.com/office/officeart/2005/8/layout/venn2"/>
    <dgm:cxn modelId="{3D0C31C1-11C9-E442-B10F-5C98F083B45C}" type="presOf" srcId="{5BB30D2D-1272-A04E-B58D-9D22D88D006A}" destId="{8FAEB2C1-6C31-3443-B366-C8751FD5A20A}" srcOrd="0" destOrd="0" presId="urn:microsoft.com/office/officeart/2005/8/layout/venn2"/>
    <dgm:cxn modelId="{1AB37D15-83D6-6448-AE3F-D6C6DE5BCBA0}" type="presParOf" srcId="{8FAEB2C1-6C31-3443-B366-C8751FD5A20A}" destId="{BAFD3CF0-D756-3944-9D10-8C2F16D6FAAA}" srcOrd="0" destOrd="0" presId="urn:microsoft.com/office/officeart/2005/8/layout/venn2"/>
    <dgm:cxn modelId="{D2C5B365-5E17-D444-BB97-2D35FE303849}" type="presParOf" srcId="{BAFD3CF0-D756-3944-9D10-8C2F16D6FAAA}" destId="{A8D2D6BE-8942-4043-9848-5A701B3ED77B}" srcOrd="0" destOrd="0" presId="urn:microsoft.com/office/officeart/2005/8/layout/venn2"/>
    <dgm:cxn modelId="{41242382-0CC9-1847-B1C7-2F0DD807CA56}" type="presParOf" srcId="{BAFD3CF0-D756-3944-9D10-8C2F16D6FAAA}" destId="{DA463851-4F87-FE47-95BD-4BF41B7ACAB7}"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D2D6BE-8942-4043-9848-5A701B3ED77B}">
      <dsp:nvSpPr>
        <dsp:cNvPr id="0" name=""/>
        <dsp:cNvSpPr/>
      </dsp:nvSpPr>
      <dsp:spPr>
        <a:xfrm>
          <a:off x="1072728" y="0"/>
          <a:ext cx="6758182" cy="6758182"/>
        </a:xfrm>
        <a:prstGeom prst="ellipse">
          <a:avLst/>
        </a:prstGeom>
        <a:gradFill flip="none" rotWithShape="1">
          <a:gsLst>
            <a:gs pos="63000">
              <a:srgbClr val="FF6666"/>
            </a:gs>
            <a:gs pos="100000">
              <a:schemeClr val="bg1"/>
            </a:gs>
          </a:gsLst>
          <a:path path="circle">
            <a:fillToRect r="100000" b="100000"/>
          </a:path>
          <a:tileRect l="-100000" t="-100000"/>
        </a:gradFill>
        <a:ln>
          <a:noFill/>
        </a:ln>
        <a:effectLst>
          <a:outerShdw blurRad="50800" dist="42924" dir="5400000" rotWithShape="0">
            <a:srgbClr val="000000">
              <a:alpha val="4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2280" tIns="462280" rIns="462280" bIns="462280" numCol="1" spcCol="1270" anchor="ctr" anchorCtr="0">
          <a:noAutofit/>
        </a:bodyPr>
        <a:lstStyle/>
        <a:p>
          <a:pPr lvl="0" algn="ctr" defTabSz="2889250">
            <a:lnSpc>
              <a:spcPct val="90000"/>
            </a:lnSpc>
            <a:spcBef>
              <a:spcPct val="0"/>
            </a:spcBef>
            <a:spcAft>
              <a:spcPct val="35000"/>
            </a:spcAft>
          </a:pPr>
          <a:endParaRPr lang="en-US" sz="6500" kern="1200" dirty="0">
            <a:solidFill>
              <a:srgbClr val="000000"/>
            </a:solidFill>
          </a:endParaRPr>
        </a:p>
      </dsp:txBody>
      <dsp:txXfrm>
        <a:off x="2062441" y="1689545"/>
        <a:ext cx="4778756" cy="337909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D2D6BE-8942-4043-9848-5A701B3ED77B}">
      <dsp:nvSpPr>
        <dsp:cNvPr id="0" name=""/>
        <dsp:cNvSpPr/>
      </dsp:nvSpPr>
      <dsp:spPr>
        <a:xfrm>
          <a:off x="1072728" y="0"/>
          <a:ext cx="6758182" cy="6758182"/>
        </a:xfrm>
        <a:prstGeom prst="ellipse">
          <a:avLst/>
        </a:prstGeom>
        <a:gradFill flip="none" rotWithShape="1">
          <a:gsLst>
            <a:gs pos="0">
              <a:srgbClr val="FF6666"/>
            </a:gs>
            <a:gs pos="100000">
              <a:schemeClr val="bg1"/>
            </a:gs>
          </a:gsLst>
          <a:path path="circle">
            <a:fillToRect r="100000" b="100000"/>
          </a:path>
          <a:tileRect l="-100000" t="-100000"/>
        </a:gradFill>
        <a:ln>
          <a:noFill/>
        </a:ln>
        <a:effectLst>
          <a:outerShdw blurRad="50800" dist="42924" dir="5400000" rotWithShape="0">
            <a:srgbClr val="000000">
              <a:alpha val="4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2280" tIns="462280" rIns="462280" bIns="462280" numCol="1" spcCol="1270" anchor="ctr" anchorCtr="0">
          <a:noAutofit/>
        </a:bodyPr>
        <a:lstStyle/>
        <a:p>
          <a:pPr lvl="0" algn="ctr" defTabSz="2889250">
            <a:lnSpc>
              <a:spcPct val="90000"/>
            </a:lnSpc>
            <a:spcBef>
              <a:spcPct val="0"/>
            </a:spcBef>
            <a:spcAft>
              <a:spcPct val="35000"/>
            </a:spcAft>
          </a:pPr>
          <a:endParaRPr lang="en-US" sz="6500" kern="1200" dirty="0">
            <a:solidFill>
              <a:srgbClr val="000000"/>
            </a:solidFill>
          </a:endParaRPr>
        </a:p>
      </dsp:txBody>
      <dsp:txXfrm>
        <a:off x="2062441" y="1689545"/>
        <a:ext cx="4778756" cy="337909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D2D6BE-8942-4043-9848-5A701B3ED77B}">
      <dsp:nvSpPr>
        <dsp:cNvPr id="0" name=""/>
        <dsp:cNvSpPr/>
      </dsp:nvSpPr>
      <dsp:spPr>
        <a:xfrm>
          <a:off x="1072728" y="0"/>
          <a:ext cx="6758182" cy="6758182"/>
        </a:xfrm>
        <a:prstGeom prst="ellipse">
          <a:avLst/>
        </a:prstGeom>
        <a:gradFill flip="none" rotWithShape="1">
          <a:gsLst>
            <a:gs pos="0">
              <a:srgbClr val="FF6666"/>
            </a:gs>
            <a:gs pos="100000">
              <a:schemeClr val="bg1"/>
            </a:gs>
          </a:gsLst>
          <a:path path="circle">
            <a:fillToRect r="100000" b="100000"/>
          </a:path>
          <a:tileRect l="-100000" t="-100000"/>
        </a:gradFill>
        <a:ln>
          <a:noFill/>
        </a:ln>
        <a:effectLst>
          <a:outerShdw blurRad="50800" dist="42924" dir="5400000" rotWithShape="0">
            <a:srgbClr val="000000">
              <a:alpha val="4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2280" tIns="462280" rIns="462280" bIns="462280" numCol="1" spcCol="1270" anchor="ctr" anchorCtr="0">
          <a:noAutofit/>
        </a:bodyPr>
        <a:lstStyle/>
        <a:p>
          <a:pPr lvl="0" algn="ctr" defTabSz="2889250">
            <a:lnSpc>
              <a:spcPct val="90000"/>
            </a:lnSpc>
            <a:spcBef>
              <a:spcPct val="0"/>
            </a:spcBef>
            <a:spcAft>
              <a:spcPct val="35000"/>
            </a:spcAft>
          </a:pPr>
          <a:endParaRPr lang="en-US" sz="6500" kern="1200" dirty="0">
            <a:solidFill>
              <a:srgbClr val="000000"/>
            </a:solidFill>
          </a:endParaRPr>
        </a:p>
      </dsp:txBody>
      <dsp:txXfrm>
        <a:off x="2062441" y="1689545"/>
        <a:ext cx="4778756" cy="3379091"/>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79977D-541F-7841-8BC8-167DA9C71BDF}" type="datetimeFigureOut">
              <a:rPr lang="en-US" smtClean="0"/>
              <a:t>4/1/14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E8405A-7581-7A4D-8B1E-A6934BF77118}" type="slidenum">
              <a:rPr lang="en-US" smtClean="0"/>
              <a:t>‹#›</a:t>
            </a:fld>
            <a:endParaRPr lang="en-US"/>
          </a:p>
        </p:txBody>
      </p:sp>
    </p:spTree>
    <p:extLst>
      <p:ext uri="{BB962C8B-B14F-4D97-AF65-F5344CB8AC3E}">
        <p14:creationId xmlns:p14="http://schemas.microsoft.com/office/powerpoint/2010/main" val="254883647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nextgenscience.org/5ps2-motion-stability-forces-interactions" TargetMode="External"/><Relationship Id="rId4" Type="http://schemas.openxmlformats.org/officeDocument/2006/relationships/hyperlink" Target="http://www.nextgenscience.org/3-5ets1-engineering-design" TargetMode="External"/><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nextgenscience.org/5ps2-motion-stability-forces-interactions" TargetMode="External"/><Relationship Id="rId4" Type="http://schemas.openxmlformats.org/officeDocument/2006/relationships/hyperlink" Target="http://www.nextgenscience.org/3-5ets1-engineering-design" TargetMode="External"/><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nextgenscience.org/5ps2-motion-stability-forces-interactions" TargetMode="External"/><Relationship Id="rId4" Type="http://schemas.openxmlformats.org/officeDocument/2006/relationships/hyperlink" Target="http://www.nextgenscience.org/3-5ets1-engineering-design" TargetMode="External"/><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Elvin, L. (1977). </a:t>
            </a:r>
            <a:r>
              <a:rPr lang="en-US" sz="1200" i="1" kern="1200" dirty="0" smtClean="0">
                <a:solidFill>
                  <a:schemeClr val="tx1"/>
                </a:solidFill>
                <a:latin typeface="+mn-lt"/>
                <a:ea typeface="+mn-ea"/>
                <a:cs typeface="+mn-cs"/>
              </a:rPr>
              <a:t>The Place of Common Sense in Educational Thought</a:t>
            </a:r>
            <a:r>
              <a:rPr lang="en-US" sz="1200" i="0" kern="1200" dirty="0" smtClean="0">
                <a:solidFill>
                  <a:schemeClr val="tx1"/>
                </a:solidFill>
                <a:latin typeface="+mn-lt"/>
                <a:ea typeface="+mn-ea"/>
                <a:cs typeface="+mn-cs"/>
              </a:rPr>
              <a:t>. London: </a:t>
            </a:r>
            <a:r>
              <a:rPr lang="en-US" sz="1200" i="0" kern="1200" dirty="0" err="1" smtClean="0">
                <a:solidFill>
                  <a:schemeClr val="tx1"/>
                </a:solidFill>
                <a:latin typeface="+mn-lt"/>
                <a:ea typeface="+mn-ea"/>
                <a:cs typeface="+mn-cs"/>
              </a:rPr>
              <a:t>Unwin</a:t>
            </a:r>
            <a:r>
              <a:rPr lang="en-US" sz="1200" i="0" kern="1200" dirty="0" smtClean="0">
                <a:solidFill>
                  <a:schemeClr val="tx1"/>
                </a:solidFill>
                <a:latin typeface="+mn-lt"/>
                <a:ea typeface="+mn-ea"/>
                <a:cs typeface="+mn-cs"/>
              </a:rPr>
              <a:t> Educational Books, p.29.</a:t>
            </a:r>
            <a:endParaRPr lang="en-US" dirty="0" smtClean="0"/>
          </a:p>
          <a:p>
            <a:endParaRPr lang="en-US" dirty="0" smtClean="0"/>
          </a:p>
          <a:p>
            <a:r>
              <a:rPr lang="en-US" dirty="0" smtClean="0"/>
              <a:t>Jacobs, Heidi Hayes, Interdisciplinary Curriculum Design and Integration, </a:t>
            </a:r>
            <a:r>
              <a:rPr lang="en-US" sz="1200" kern="1200" dirty="0" smtClean="0">
                <a:solidFill>
                  <a:schemeClr val="tx1"/>
                </a:solidFill>
                <a:latin typeface="+mn-lt"/>
                <a:ea typeface="+mn-ea"/>
                <a:cs typeface="+mn-cs"/>
              </a:rPr>
              <a:t>Association for Supervision and Curriculum Development(ASCD), </a:t>
            </a:r>
            <a:r>
              <a:rPr lang="en-US" dirty="0" smtClean="0"/>
              <a:t>1989</a:t>
            </a:r>
          </a:p>
          <a:p>
            <a:r>
              <a:rPr lang="en-US" dirty="0" smtClean="0"/>
              <a:t>http://</a:t>
            </a:r>
            <a:r>
              <a:rPr lang="en-US" dirty="0" err="1" smtClean="0"/>
              <a:t>www.ascd.org</a:t>
            </a:r>
            <a:r>
              <a:rPr lang="en-US" dirty="0" smtClean="0"/>
              <a:t>/publications/books/61189156/chapters/The-Growing-Need-for-Interdisciplinary-Curriculum-</a:t>
            </a:r>
            <a:r>
              <a:rPr lang="en-US" dirty="0" err="1" smtClean="0"/>
              <a:t>Content.aspx</a:t>
            </a:r>
            <a:endParaRPr lang="en-US" dirty="0" smtClean="0"/>
          </a:p>
          <a:p>
            <a:r>
              <a:rPr lang="en-US" dirty="0" smtClean="0"/>
              <a:t>http://</a:t>
            </a:r>
            <a:r>
              <a:rPr lang="en-US" dirty="0" err="1" smtClean="0"/>
              <a:t>www.casenex.com</a:t>
            </a:r>
            <a:r>
              <a:rPr lang="en-US" dirty="0" smtClean="0"/>
              <a:t>/</a:t>
            </a:r>
            <a:r>
              <a:rPr lang="en-US" dirty="0" err="1" smtClean="0"/>
              <a:t>casenet</a:t>
            </a:r>
            <a:r>
              <a:rPr lang="en-US" dirty="0" smtClean="0"/>
              <a:t>/pages/</a:t>
            </a:r>
            <a:r>
              <a:rPr lang="en-US" dirty="0" err="1" smtClean="0"/>
              <a:t>virtualLibrary</a:t>
            </a:r>
            <a:r>
              <a:rPr lang="en-US" dirty="0" smtClean="0"/>
              <a:t>/Readings/</a:t>
            </a:r>
            <a:r>
              <a:rPr lang="en-US" dirty="0" err="1" smtClean="0"/>
              <a:t>interdisc.htm</a:t>
            </a:r>
            <a:endParaRPr lang="en-US" dirty="0" smtClean="0"/>
          </a:p>
          <a:p>
            <a:endParaRPr lang="en-US" dirty="0"/>
          </a:p>
        </p:txBody>
      </p:sp>
      <p:sp>
        <p:nvSpPr>
          <p:cNvPr id="4" name="Slide Number Placeholder 3"/>
          <p:cNvSpPr>
            <a:spLocks noGrp="1"/>
          </p:cNvSpPr>
          <p:nvPr>
            <p:ph type="sldNum" sz="quarter" idx="10"/>
          </p:nvPr>
        </p:nvSpPr>
        <p:spPr/>
        <p:txBody>
          <a:bodyPr/>
          <a:lstStyle/>
          <a:p>
            <a:fld id="{62E8405A-7581-7A4D-8B1E-A6934BF77118}" type="slidenum">
              <a:rPr lang="en-US" smtClean="0"/>
              <a:t>2</a:t>
            </a:fld>
            <a:endParaRPr lang="en-US"/>
          </a:p>
        </p:txBody>
      </p:sp>
    </p:spTree>
    <p:extLst>
      <p:ext uri="{BB962C8B-B14F-4D97-AF65-F5344CB8AC3E}">
        <p14:creationId xmlns:p14="http://schemas.microsoft.com/office/powerpoint/2010/main" val="5976655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Reading recommendations with STEM themes made by your district/county or national organizations.</a:t>
            </a:r>
          </a:p>
          <a:p>
            <a:r>
              <a:rPr lang="en-US" dirty="0" smtClean="0"/>
              <a:t>http://</a:t>
            </a:r>
            <a:r>
              <a:rPr lang="en-US" dirty="0" err="1" smtClean="0"/>
              <a:t>www.ala.org</a:t>
            </a:r>
            <a:r>
              <a:rPr lang="en-US" dirty="0" smtClean="0"/>
              <a:t>/</a:t>
            </a:r>
            <a:r>
              <a:rPr lang="en-US" dirty="0" err="1" smtClean="0"/>
              <a:t>alsc</a:t>
            </a:r>
            <a:r>
              <a:rPr lang="en-US" dirty="0" smtClean="0"/>
              <a:t>/</a:t>
            </a:r>
            <a:r>
              <a:rPr lang="en-US" dirty="0" err="1" smtClean="0"/>
              <a:t>awardsgrants</a:t>
            </a:r>
            <a:r>
              <a:rPr lang="en-US" dirty="0" smtClean="0"/>
              <a:t>/</a:t>
            </a:r>
            <a:r>
              <a:rPr lang="en-US" dirty="0" err="1" smtClean="0"/>
              <a:t>notalists</a:t>
            </a:r>
            <a:r>
              <a:rPr lang="en-US" dirty="0" smtClean="0"/>
              <a:t>/</a:t>
            </a:r>
            <a:r>
              <a:rPr lang="en-US" dirty="0" err="1" smtClean="0"/>
              <a:t>ncb</a:t>
            </a:r>
            <a:endParaRPr lang="en-US" dirty="0"/>
          </a:p>
        </p:txBody>
      </p:sp>
      <p:sp>
        <p:nvSpPr>
          <p:cNvPr id="4" name="Slide Number Placeholder 3"/>
          <p:cNvSpPr>
            <a:spLocks noGrp="1"/>
          </p:cNvSpPr>
          <p:nvPr>
            <p:ph type="sldNum" sz="quarter" idx="10"/>
          </p:nvPr>
        </p:nvSpPr>
        <p:spPr/>
        <p:txBody>
          <a:bodyPr/>
          <a:lstStyle/>
          <a:p>
            <a:pPr>
              <a:defRPr/>
            </a:pPr>
            <a:fld id="{75495782-F143-AD4C-815E-9B34036A5774}" type="slidenum">
              <a:rPr lang="en-US" smtClean="0"/>
              <a:pPr>
                <a:defRPr/>
              </a:pPr>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www.ala.org/alsc/awardsgrants/notalists/ncb</a:t>
            </a:r>
            <a:endParaRPr lang="en-US" dirty="0"/>
          </a:p>
        </p:txBody>
      </p:sp>
      <p:sp>
        <p:nvSpPr>
          <p:cNvPr id="4" name="Slide Number Placeholder 3"/>
          <p:cNvSpPr>
            <a:spLocks noGrp="1"/>
          </p:cNvSpPr>
          <p:nvPr>
            <p:ph type="sldNum" sz="quarter" idx="10"/>
          </p:nvPr>
        </p:nvSpPr>
        <p:spPr/>
        <p:txBody>
          <a:bodyPr/>
          <a:lstStyle/>
          <a:p>
            <a:pPr>
              <a:defRPr/>
            </a:pPr>
            <a:fld id="{75495782-F143-AD4C-815E-9B34036A5774}" type="slidenum">
              <a:rPr lang="en-US" smtClean="0"/>
              <a:pPr>
                <a:defRPr/>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Adolescent/teen and classic science fiction novels</a:t>
            </a:r>
            <a:endParaRPr lang="en-US" dirty="0"/>
          </a:p>
        </p:txBody>
      </p:sp>
      <p:sp>
        <p:nvSpPr>
          <p:cNvPr id="4" name="Slide Number Placeholder 3"/>
          <p:cNvSpPr>
            <a:spLocks noGrp="1"/>
          </p:cNvSpPr>
          <p:nvPr>
            <p:ph type="sldNum" sz="quarter" idx="10"/>
          </p:nvPr>
        </p:nvSpPr>
        <p:spPr/>
        <p:txBody>
          <a:bodyPr/>
          <a:lstStyle/>
          <a:p>
            <a:fld id="{62E8405A-7581-7A4D-8B1E-A6934BF77118}" type="slidenum">
              <a:rPr lang="en-US" smtClean="0"/>
              <a:t>16</a:t>
            </a:fld>
            <a:endParaRPr lang="en-US"/>
          </a:p>
        </p:txBody>
      </p:sp>
    </p:spTree>
    <p:extLst>
      <p:ext uri="{BB962C8B-B14F-4D97-AF65-F5344CB8AC3E}">
        <p14:creationId xmlns:p14="http://schemas.microsoft.com/office/powerpoint/2010/main" val="7880728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Robert Goddard stated that he was influenced by the science fiction novels “The War</a:t>
            </a:r>
            <a:r>
              <a:rPr lang="en-US" baseline="0" dirty="0" smtClean="0"/>
              <a:t> of the Worlds” and “From the Earth to the Moon”.</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pitchFamily="-112" charset="0"/>
                <a:ea typeface="ＭＳ Ｐゴシック" pitchFamily="-112" charset="-128"/>
                <a:cs typeface="ＭＳ Ｐゴシック" pitchFamily="-112" charset="-128"/>
              </a:rPr>
              <a:t>Goddard wrote in his autobiography about an inspiration that came to him as a boy. While his family was staying at the suburban home of friends in Worcester, on October 19, 1899, he climbed into an old cherry tree to prune its dead branches. Instead, he began daydreaming: "It was one of the quiet, colorful afternoons of sheer beauty which we have in October in New England, and as I looked toward the fields at the east, I imagined how wonderful it would be to make some device which had even the possibility of ascending to Mars, and how it would look on a small scale, if sent up from the meadow at my feet.”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Arial" pitchFamily="-112" charset="0"/>
              <a:ea typeface="ＭＳ Ｐゴシック" pitchFamily="-112" charset="-128"/>
              <a:cs typeface="ＭＳ Ｐゴシック" pitchFamily="-112"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pitchFamily="-112" charset="0"/>
                <a:ea typeface="ＭＳ Ｐゴシック" pitchFamily="-112" charset="-128"/>
                <a:cs typeface="ＭＳ Ｐゴシック" pitchFamily="-112" charset="-128"/>
              </a:rPr>
              <a:t>"I was a different boy when I descended the tree from when I ascended, for existence at last seemed very purposive.”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75495782-F143-AD4C-815E-9B34036A5774}" type="slidenum">
              <a:rPr lang="en-US" smtClean="0"/>
              <a:pPr>
                <a:defRPr/>
              </a:pPr>
              <a:t>17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495782-F143-AD4C-815E-9B34036A5774}" type="slidenum">
              <a:rPr lang="en-US" smtClean="0"/>
              <a:pPr>
                <a:defRPr/>
              </a:pPr>
              <a:t>18</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case, </a:t>
            </a:r>
            <a:r>
              <a:rPr lang="en-US" b="1" dirty="0" smtClean="0"/>
              <a:t>Rocketry</a:t>
            </a:r>
            <a:r>
              <a:rPr lang="en-US" dirty="0" smtClean="0"/>
              <a:t> supports </a:t>
            </a:r>
            <a:r>
              <a:rPr lang="en-US" baseline="0" dirty="0" smtClean="0"/>
              <a:t>engineering design and technology goals, as well as, Science outcomes for forces and motion  in Physical science</a:t>
            </a:r>
          </a:p>
          <a:p>
            <a:endParaRPr lang="en-US" baseline="0" dirty="0" smtClean="0"/>
          </a:p>
          <a:p>
            <a:r>
              <a:rPr lang="en-US" baseline="0" dirty="0" smtClean="0"/>
              <a:t>National Science Education Standards, </a:t>
            </a:r>
            <a:r>
              <a:rPr lang="en-US" sz="1200" kern="1200" dirty="0" smtClean="0">
                <a:solidFill>
                  <a:schemeClr val="tx1"/>
                </a:solidFill>
                <a:latin typeface="+mn-lt"/>
                <a:ea typeface="+mn-ea"/>
                <a:cs typeface="+mn-cs"/>
              </a:rPr>
              <a:t>The National Academies, 500 Fifth St. N.W.,</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 Washington, D.C. 20001, March 2014</a:t>
            </a:r>
            <a:endParaRPr lang="en-US" baseline="0" dirty="0" smtClean="0"/>
          </a:p>
          <a:p>
            <a:r>
              <a:rPr lang="en-US" baseline="0" dirty="0" smtClean="0"/>
              <a:t>Standard A: Science as Inquiry, Standard B:  Physical Science, (B2. Position and motion of objects &amp; in middle grades B3. Transfer of Energy), Standard E:  Science &amp; Technology, Standard G:  Science as Inquiry, (G1 Science as a Human Endeavor).</a:t>
            </a:r>
          </a:p>
          <a:p>
            <a:endParaRPr lang="en-US" baseline="0" dirty="0" smtClean="0"/>
          </a:p>
          <a:p>
            <a:r>
              <a:rPr lang="en-US" baseline="0" dirty="0" smtClean="0"/>
              <a:t>Next Generation Science Standards (NGSS)</a:t>
            </a:r>
          </a:p>
          <a:p>
            <a:r>
              <a:rPr lang="en-US" baseline="0" dirty="0" smtClean="0"/>
              <a:t>http://</a:t>
            </a:r>
            <a:r>
              <a:rPr lang="en-US" baseline="0" dirty="0" err="1" smtClean="0"/>
              <a:t>www.nextgenscience.org</a:t>
            </a:r>
            <a:r>
              <a:rPr lang="en-US" baseline="0" dirty="0" smtClean="0"/>
              <a:t>/search-standards-dci</a:t>
            </a:r>
          </a:p>
          <a:p>
            <a:r>
              <a:rPr lang="en-US" baseline="0" dirty="0" smtClean="0"/>
              <a:t>Physical Sciences, </a:t>
            </a:r>
            <a:r>
              <a:rPr lang="en-US" sz="1200" kern="1200" dirty="0" smtClean="0">
                <a:solidFill>
                  <a:schemeClr val="tx1"/>
                </a:solidFill>
                <a:latin typeface="+mn-lt"/>
                <a:ea typeface="+mn-ea"/>
                <a:cs typeface="+mn-cs"/>
                <a:hlinkClick r:id="rId3"/>
              </a:rPr>
              <a:t>5-PS2 Motion and Stability: Forces and Interactions</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hlinkClick r:id="rId4"/>
              </a:rPr>
              <a:t>3-5-ETS1 Engineering Design</a:t>
            </a:r>
            <a:r>
              <a:rPr lang="en-US" sz="1200" kern="1200" dirty="0" smtClean="0">
                <a:solidFill>
                  <a:schemeClr val="tx1"/>
                </a:solidFill>
                <a:latin typeface="+mn-lt"/>
                <a:ea typeface="+mn-ea"/>
                <a:cs typeface="+mn-cs"/>
              </a:rPr>
              <a:t>;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2E8405A-7581-7A4D-8B1E-A6934BF77118}" type="slidenum">
              <a:rPr lang="en-US" smtClean="0"/>
              <a:t>19</a:t>
            </a:fld>
            <a:endParaRPr lang="en-US"/>
          </a:p>
        </p:txBody>
      </p:sp>
    </p:spTree>
    <p:extLst>
      <p:ext uri="{BB962C8B-B14F-4D97-AF65-F5344CB8AC3E}">
        <p14:creationId xmlns:p14="http://schemas.microsoft.com/office/powerpoint/2010/main" val="5814097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2E8405A-7581-7A4D-8B1E-A6934BF77118}" type="slidenum">
              <a:rPr lang="en-US" smtClean="0"/>
              <a:t>22</a:t>
            </a:fld>
            <a:endParaRPr lang="en-US"/>
          </a:p>
        </p:txBody>
      </p:sp>
    </p:spTree>
    <p:extLst>
      <p:ext uri="{BB962C8B-B14F-4D97-AF65-F5344CB8AC3E}">
        <p14:creationId xmlns:p14="http://schemas.microsoft.com/office/powerpoint/2010/main" val="33223373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there are numerous standards achieved</a:t>
            </a:r>
            <a:r>
              <a:rPr lang="en-US" baseline="0" dirty="0" smtClean="0"/>
              <a:t> in each role, there is a focus to their tasks that aligns with ELA, Mathematics, Science and Engineering Design.</a:t>
            </a:r>
            <a:endParaRPr lang="en-US" dirty="0"/>
          </a:p>
        </p:txBody>
      </p:sp>
      <p:sp>
        <p:nvSpPr>
          <p:cNvPr id="4" name="Slide Number Placeholder 3"/>
          <p:cNvSpPr>
            <a:spLocks noGrp="1"/>
          </p:cNvSpPr>
          <p:nvPr>
            <p:ph type="sldNum" sz="quarter" idx="10"/>
          </p:nvPr>
        </p:nvSpPr>
        <p:spPr/>
        <p:txBody>
          <a:bodyPr/>
          <a:lstStyle/>
          <a:p>
            <a:fld id="{62E8405A-7581-7A4D-8B1E-A6934BF77118}" type="slidenum">
              <a:rPr lang="en-US" smtClean="0"/>
              <a:t>23</a:t>
            </a:fld>
            <a:endParaRPr lang="en-US"/>
          </a:p>
        </p:txBody>
      </p:sp>
    </p:spTree>
    <p:extLst>
      <p:ext uri="{BB962C8B-B14F-4D97-AF65-F5344CB8AC3E}">
        <p14:creationId xmlns:p14="http://schemas.microsoft.com/office/powerpoint/2010/main" val="4030035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Gary Larson, The far Side, 1993, </a:t>
            </a:r>
            <a:r>
              <a:rPr lang="en-US" dirty="0" err="1" smtClean="0"/>
              <a:t>ForWorks</a:t>
            </a:r>
            <a:r>
              <a:rPr lang="en-US" dirty="0" smtClean="0"/>
              <a:t>, Inc.</a:t>
            </a:r>
            <a:endParaRPr lang="en-US" dirty="0"/>
          </a:p>
        </p:txBody>
      </p:sp>
      <p:sp>
        <p:nvSpPr>
          <p:cNvPr id="4" name="Slide Number Placeholder 3"/>
          <p:cNvSpPr>
            <a:spLocks noGrp="1"/>
          </p:cNvSpPr>
          <p:nvPr>
            <p:ph type="sldNum" sz="quarter" idx="10"/>
          </p:nvPr>
        </p:nvSpPr>
        <p:spPr/>
        <p:txBody>
          <a:bodyPr/>
          <a:lstStyle/>
          <a:p>
            <a:fld id="{62E8405A-7581-7A4D-8B1E-A6934BF77118}" type="slidenum">
              <a:rPr lang="en-US" smtClean="0"/>
              <a:t>24</a:t>
            </a:fld>
            <a:endParaRPr lang="en-US"/>
          </a:p>
        </p:txBody>
      </p:sp>
    </p:spTree>
    <p:extLst>
      <p:ext uri="{BB962C8B-B14F-4D97-AF65-F5344CB8AC3E}">
        <p14:creationId xmlns:p14="http://schemas.microsoft.com/office/powerpoint/2010/main" val="16253567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2E8405A-7581-7A4D-8B1E-A6934BF77118}" type="slidenum">
              <a:rPr lang="en-US" smtClean="0"/>
              <a:t>29</a:t>
            </a:fld>
            <a:endParaRPr lang="en-US"/>
          </a:p>
        </p:txBody>
      </p:sp>
    </p:spTree>
    <p:extLst>
      <p:ext uri="{BB962C8B-B14F-4D97-AF65-F5344CB8AC3E}">
        <p14:creationId xmlns:p14="http://schemas.microsoft.com/office/powerpoint/2010/main" val="2415417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Elvin, L. (1977). </a:t>
            </a:r>
            <a:r>
              <a:rPr lang="en-US" sz="1200" i="1" kern="1200" dirty="0" smtClean="0">
                <a:solidFill>
                  <a:schemeClr val="tx1"/>
                </a:solidFill>
                <a:latin typeface="+mn-lt"/>
                <a:ea typeface="+mn-ea"/>
                <a:cs typeface="+mn-cs"/>
              </a:rPr>
              <a:t>The Place of Common Sense in Educational Thought</a:t>
            </a:r>
            <a:r>
              <a:rPr lang="en-US" sz="1200" i="0" kern="1200" dirty="0" smtClean="0">
                <a:solidFill>
                  <a:schemeClr val="tx1"/>
                </a:solidFill>
                <a:latin typeface="+mn-lt"/>
                <a:ea typeface="+mn-ea"/>
                <a:cs typeface="+mn-cs"/>
              </a:rPr>
              <a:t>. London: </a:t>
            </a:r>
            <a:r>
              <a:rPr lang="en-US" sz="1200" i="0" kern="1200" dirty="0" err="1" smtClean="0">
                <a:solidFill>
                  <a:schemeClr val="tx1"/>
                </a:solidFill>
                <a:latin typeface="+mn-lt"/>
                <a:ea typeface="+mn-ea"/>
                <a:cs typeface="+mn-cs"/>
              </a:rPr>
              <a:t>Unwin</a:t>
            </a:r>
            <a:r>
              <a:rPr lang="en-US" sz="1200" i="0" kern="1200" smtClean="0">
                <a:solidFill>
                  <a:schemeClr val="tx1"/>
                </a:solidFill>
                <a:latin typeface="+mn-lt"/>
                <a:ea typeface="+mn-ea"/>
                <a:cs typeface="+mn-cs"/>
              </a:rPr>
              <a:t> Educational Books, p.29.</a:t>
            </a:r>
            <a:endParaRPr lang="en-US" dirty="0" smtClean="0"/>
          </a:p>
          <a:p>
            <a:endParaRPr lang="en-US" dirty="0" smtClean="0"/>
          </a:p>
          <a:p>
            <a:r>
              <a:rPr lang="en-US" dirty="0" smtClean="0"/>
              <a:t>Jacobs, Heidi Hayes, Interdisciplinary Curriculum Design and Integration, </a:t>
            </a:r>
            <a:r>
              <a:rPr lang="en-US" sz="1200" kern="1200" dirty="0" smtClean="0">
                <a:solidFill>
                  <a:schemeClr val="tx1"/>
                </a:solidFill>
                <a:latin typeface="+mn-lt"/>
                <a:ea typeface="+mn-ea"/>
                <a:cs typeface="+mn-cs"/>
              </a:rPr>
              <a:t>Association for Supervision and Curriculum Development(ASCD), </a:t>
            </a:r>
            <a:r>
              <a:rPr lang="en-US" dirty="0" smtClean="0"/>
              <a:t>1989</a:t>
            </a:r>
          </a:p>
          <a:p>
            <a:r>
              <a:rPr lang="en-US" dirty="0" smtClean="0"/>
              <a:t>http://</a:t>
            </a:r>
            <a:r>
              <a:rPr lang="en-US" dirty="0" err="1" smtClean="0"/>
              <a:t>www.ascd.org</a:t>
            </a:r>
            <a:r>
              <a:rPr lang="en-US" dirty="0" smtClean="0"/>
              <a:t>/publications/books/61189156/chapters/The-Growing-Need-for-Interdisciplinary-Curriculum-</a:t>
            </a:r>
            <a:r>
              <a:rPr lang="en-US" dirty="0" err="1" smtClean="0"/>
              <a:t>Content.aspx</a:t>
            </a:r>
            <a:endParaRPr lang="en-US" dirty="0" smtClean="0"/>
          </a:p>
          <a:p>
            <a:r>
              <a:rPr lang="en-US" dirty="0" smtClean="0"/>
              <a:t>http://</a:t>
            </a:r>
            <a:r>
              <a:rPr lang="en-US" dirty="0" err="1" smtClean="0"/>
              <a:t>www.casenex.com</a:t>
            </a:r>
            <a:r>
              <a:rPr lang="en-US" dirty="0" smtClean="0"/>
              <a:t>/</a:t>
            </a:r>
            <a:r>
              <a:rPr lang="en-US" dirty="0" err="1" smtClean="0"/>
              <a:t>casenet</a:t>
            </a:r>
            <a:r>
              <a:rPr lang="en-US" dirty="0" smtClean="0"/>
              <a:t>/pages/</a:t>
            </a:r>
            <a:r>
              <a:rPr lang="en-US" dirty="0" err="1" smtClean="0"/>
              <a:t>virtualLibrary</a:t>
            </a:r>
            <a:r>
              <a:rPr lang="en-US" dirty="0" smtClean="0"/>
              <a:t>/Readings/</a:t>
            </a:r>
            <a:r>
              <a:rPr lang="en-US" dirty="0" err="1" smtClean="0"/>
              <a:t>interdisc.htm</a:t>
            </a:r>
            <a:endParaRPr lang="en-US" dirty="0" smtClean="0"/>
          </a:p>
          <a:p>
            <a:endParaRPr lang="en-US" dirty="0"/>
          </a:p>
        </p:txBody>
      </p:sp>
      <p:sp>
        <p:nvSpPr>
          <p:cNvPr id="4" name="Slide Number Placeholder 3"/>
          <p:cNvSpPr>
            <a:spLocks noGrp="1"/>
          </p:cNvSpPr>
          <p:nvPr>
            <p:ph type="sldNum" sz="quarter" idx="10"/>
          </p:nvPr>
        </p:nvSpPr>
        <p:spPr/>
        <p:txBody>
          <a:bodyPr/>
          <a:lstStyle/>
          <a:p>
            <a:fld id="{62E8405A-7581-7A4D-8B1E-A6934BF77118}" type="slidenum">
              <a:rPr lang="en-US" smtClean="0"/>
              <a:t>3</a:t>
            </a:fld>
            <a:endParaRPr lang="en-US"/>
          </a:p>
        </p:txBody>
      </p:sp>
    </p:spTree>
    <p:extLst>
      <p:ext uri="{BB962C8B-B14F-4D97-AF65-F5344CB8AC3E}">
        <p14:creationId xmlns:p14="http://schemas.microsoft.com/office/powerpoint/2010/main" val="5976655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2E8405A-7581-7A4D-8B1E-A6934BF77118}" type="slidenum">
              <a:rPr lang="en-US" smtClean="0"/>
              <a:t>30</a:t>
            </a:fld>
            <a:endParaRPr lang="en-US"/>
          </a:p>
        </p:txBody>
      </p:sp>
    </p:spTree>
    <p:extLst>
      <p:ext uri="{BB962C8B-B14F-4D97-AF65-F5344CB8AC3E}">
        <p14:creationId xmlns:p14="http://schemas.microsoft.com/office/powerpoint/2010/main" val="2415417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2E8405A-7581-7A4D-8B1E-A6934BF77118}" type="slidenum">
              <a:rPr lang="en-US" smtClean="0"/>
              <a:t>31</a:t>
            </a:fld>
            <a:endParaRPr lang="en-US"/>
          </a:p>
        </p:txBody>
      </p:sp>
    </p:spTree>
    <p:extLst>
      <p:ext uri="{BB962C8B-B14F-4D97-AF65-F5344CB8AC3E}">
        <p14:creationId xmlns:p14="http://schemas.microsoft.com/office/powerpoint/2010/main" val="24154172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0A9C03B8-058A-B744-ABF5-51564D207435}" type="slidenum">
              <a:rPr lang="en-US">
                <a:latin typeface="Arial" pitchFamily="-106" charset="0"/>
                <a:ea typeface="ＭＳ Ｐゴシック" pitchFamily="-106" charset="-128"/>
                <a:cs typeface="ＭＳ Ｐゴシック" pitchFamily="-106" charset="-128"/>
              </a:rPr>
              <a:pPr/>
              <a:t>32</a:t>
            </a:fld>
            <a:endParaRPr lang="en-US">
              <a:latin typeface="Arial" pitchFamily="-106" charset="0"/>
              <a:ea typeface="ＭＳ Ｐゴシック" pitchFamily="-106" charset="-128"/>
              <a:cs typeface="ＭＳ Ｐゴシック" pitchFamily="-106" charset="-128"/>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en-US" dirty="0" smtClean="0">
                <a:latin typeface="Arial" pitchFamily="-106" charset="0"/>
                <a:ea typeface="ＭＳ Ｐゴシック" pitchFamily="-106" charset="-128"/>
                <a:cs typeface="ＭＳ Ｐゴシック" pitchFamily="-106" charset="-128"/>
              </a:rPr>
              <a:t>http://</a:t>
            </a:r>
            <a:r>
              <a:rPr lang="en-US" dirty="0" err="1" smtClean="0">
                <a:latin typeface="Arial" pitchFamily="-106" charset="0"/>
                <a:ea typeface="ＭＳ Ｐゴシック" pitchFamily="-106" charset="-128"/>
                <a:cs typeface="ＭＳ Ｐゴシック" pitchFamily="-106" charset="-128"/>
              </a:rPr>
              <a:t>www.virginia.org</a:t>
            </a:r>
            <a:r>
              <a:rPr lang="en-US" dirty="0" smtClean="0">
                <a:latin typeface="Arial" pitchFamily="-106" charset="0"/>
                <a:ea typeface="ＭＳ Ｐゴシック" pitchFamily="-106" charset="-128"/>
                <a:cs typeface="ＭＳ Ｐゴシック" pitchFamily="-106" charset="-128"/>
              </a:rPr>
              <a:t>/</a:t>
            </a:r>
            <a:r>
              <a:rPr lang="en-US" dirty="0" err="1" smtClean="0">
                <a:latin typeface="Arial" pitchFamily="-106" charset="0"/>
                <a:ea typeface="ＭＳ Ｐゴシック" pitchFamily="-106" charset="-128"/>
                <a:cs typeface="ＭＳ Ｐゴシック" pitchFamily="-106" charset="-128"/>
              </a:rPr>
              <a:t>uploadedImages</a:t>
            </a:r>
            <a:r>
              <a:rPr lang="en-US" dirty="0" smtClean="0">
                <a:latin typeface="Arial" pitchFamily="-106" charset="0"/>
                <a:ea typeface="ＭＳ Ｐゴシック" pitchFamily="-106" charset="-128"/>
                <a:cs typeface="ＭＳ Ｐゴシック" pitchFamily="-106" charset="-128"/>
              </a:rPr>
              <a:t>/</a:t>
            </a:r>
            <a:r>
              <a:rPr lang="en-US" dirty="0" err="1" smtClean="0">
                <a:latin typeface="Arial" pitchFamily="-106" charset="0"/>
                <a:ea typeface="ＭＳ Ｐゴシック" pitchFamily="-106" charset="-128"/>
                <a:cs typeface="ＭＳ Ｐゴシック" pitchFamily="-106" charset="-128"/>
              </a:rPr>
              <a:t>virginiaorg</a:t>
            </a:r>
            <a:r>
              <a:rPr lang="en-US" dirty="0" smtClean="0">
                <a:latin typeface="Arial" pitchFamily="-106" charset="0"/>
                <a:ea typeface="ＭＳ Ｐゴシック" pitchFamily="-106" charset="-128"/>
                <a:cs typeface="ＭＳ Ｐゴシック" pitchFamily="-106" charset="-128"/>
              </a:rPr>
              <a:t>/</a:t>
            </a:r>
            <a:r>
              <a:rPr lang="en-US" dirty="0" err="1" smtClean="0">
                <a:latin typeface="Arial" pitchFamily="-106" charset="0"/>
                <a:ea typeface="ＭＳ Ｐゴシック" pitchFamily="-106" charset="-128"/>
                <a:cs typeface="ＭＳ Ｐゴシック" pitchFamily="-106" charset="-128"/>
              </a:rPr>
              <a:t>Topic_LPs</a:t>
            </a:r>
            <a:r>
              <a:rPr lang="en-US" dirty="0" smtClean="0">
                <a:latin typeface="Arial" pitchFamily="-106" charset="0"/>
                <a:ea typeface="ＭＳ Ｐゴシック" pitchFamily="-106" charset="-128"/>
                <a:cs typeface="ＭＳ Ｐゴシック" pitchFamily="-106" charset="-128"/>
              </a:rPr>
              <a:t>/</a:t>
            </a:r>
            <a:r>
              <a:rPr lang="en-US" dirty="0" err="1" smtClean="0">
                <a:latin typeface="Arial" pitchFamily="-106" charset="0"/>
                <a:ea typeface="ＭＳ Ｐゴシック" pitchFamily="-106" charset="-128"/>
                <a:cs typeface="ＭＳ Ｐゴシック" pitchFamily="-106" charset="-128"/>
              </a:rPr>
              <a:t>Space_Tourism</a:t>
            </a:r>
            <a:r>
              <a:rPr lang="en-US" dirty="0" smtClean="0">
                <a:latin typeface="Arial" pitchFamily="-106" charset="0"/>
                <a:ea typeface="ＭＳ Ｐゴシック" pitchFamily="-106" charset="-128"/>
                <a:cs typeface="ＭＳ Ｐゴシック" pitchFamily="-106" charset="-128"/>
              </a:rPr>
              <a:t>/ES11082401U_002.jpg</a:t>
            </a:r>
          </a:p>
          <a:p>
            <a:pPr eaLnBrk="1" hangingPunct="1"/>
            <a:endParaRPr lang="en-US" dirty="0">
              <a:latin typeface="Arial" pitchFamily="-106" charset="0"/>
              <a:ea typeface="ＭＳ Ｐゴシック" pitchFamily="-106" charset="-128"/>
              <a:cs typeface="ＭＳ Ｐゴシック" pitchFamily="-106"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Teachers network, Penn State University</a:t>
            </a:r>
          </a:p>
          <a:p>
            <a:r>
              <a:rPr lang="en-US" sz="1200" b="1" kern="1200" dirty="0" smtClean="0">
                <a:solidFill>
                  <a:schemeClr val="tx1"/>
                </a:solidFill>
                <a:latin typeface="+mn-lt"/>
                <a:ea typeface="+mn-ea"/>
                <a:cs typeface="+mn-cs"/>
              </a:rPr>
              <a:t>Creating an Interdisciplinary Unit for Elementary School,  </a:t>
            </a:r>
            <a:r>
              <a:rPr lang="en-US" sz="1200" b="1" kern="1200" dirty="0" smtClean="0">
                <a:solidFill>
                  <a:srgbClr val="FF0000"/>
                </a:solidFill>
                <a:latin typeface="+mn-lt"/>
                <a:ea typeface="+mn-ea"/>
                <a:cs typeface="+mn-cs"/>
              </a:rPr>
              <a:t>Pat </a:t>
            </a:r>
            <a:r>
              <a:rPr lang="en-US" sz="1200" b="1" kern="1200" dirty="0" err="1" smtClean="0">
                <a:solidFill>
                  <a:srgbClr val="FF0000"/>
                </a:solidFill>
                <a:latin typeface="+mn-lt"/>
                <a:ea typeface="+mn-ea"/>
                <a:cs typeface="+mn-cs"/>
              </a:rPr>
              <a:t>Haughney</a:t>
            </a:r>
            <a:endParaRPr lang="en-US" dirty="0" smtClean="0">
              <a:solidFill>
                <a:srgbClr val="FF0000"/>
              </a:solidFill>
            </a:endParaRPr>
          </a:p>
          <a:p>
            <a:r>
              <a:rPr lang="en-US" dirty="0" smtClean="0"/>
              <a:t>http://</a:t>
            </a:r>
            <a:r>
              <a:rPr lang="en-US" dirty="0" err="1" smtClean="0"/>
              <a:t>teachersnetwork.org</a:t>
            </a:r>
            <a:r>
              <a:rPr lang="en-US" dirty="0" smtClean="0"/>
              <a:t>/</a:t>
            </a:r>
            <a:r>
              <a:rPr lang="en-US" dirty="0" err="1" smtClean="0"/>
              <a:t>ntol</a:t>
            </a:r>
            <a:r>
              <a:rPr lang="en-US" dirty="0" smtClean="0"/>
              <a:t>/</a:t>
            </a:r>
            <a:r>
              <a:rPr lang="en-US" dirty="0" err="1" smtClean="0"/>
              <a:t>howto</a:t>
            </a:r>
            <a:r>
              <a:rPr lang="en-US" dirty="0" smtClean="0"/>
              <a:t>/align/c13236,.htm</a:t>
            </a:r>
          </a:p>
          <a:p>
            <a:endParaRPr lang="en-US" dirty="0" smtClean="0"/>
          </a:p>
          <a:p>
            <a:r>
              <a:rPr lang="en-US" dirty="0" smtClean="0"/>
              <a:t>NSTA Recommends:  https://</a:t>
            </a:r>
            <a:r>
              <a:rPr lang="en-US" dirty="0" err="1" smtClean="0"/>
              <a:t>www.teachervision.com</a:t>
            </a:r>
            <a:r>
              <a:rPr lang="en-US" dirty="0" smtClean="0"/>
              <a:t>/curriculum-planning/resource/7764.html</a:t>
            </a:r>
          </a:p>
          <a:p>
            <a:r>
              <a:rPr lang="en-US" dirty="0" smtClean="0"/>
              <a:t>Teacher Vision Web Site </a:t>
            </a:r>
            <a:r>
              <a:rPr lang="en-US" dirty="0" err="1" smtClean="0"/>
              <a:t>wih</a:t>
            </a:r>
            <a:r>
              <a:rPr lang="en-US" dirty="0" smtClean="0"/>
              <a:t> science thematic</a:t>
            </a:r>
            <a:r>
              <a:rPr lang="en-US" baseline="0" dirty="0" smtClean="0"/>
              <a:t> Event-Based Science Modules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2E8405A-7581-7A4D-8B1E-A6934BF77118}" type="slidenum">
              <a:rPr lang="en-US" smtClean="0"/>
              <a:t>4</a:t>
            </a:fld>
            <a:endParaRPr lang="en-US"/>
          </a:p>
        </p:txBody>
      </p:sp>
    </p:spTree>
    <p:extLst>
      <p:ext uri="{BB962C8B-B14F-4D97-AF65-F5344CB8AC3E}">
        <p14:creationId xmlns:p14="http://schemas.microsoft.com/office/powerpoint/2010/main" val="1203884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case of </a:t>
            </a:r>
            <a:r>
              <a:rPr lang="en-US" smtClean="0"/>
              <a:t>this presentation, </a:t>
            </a:r>
            <a:r>
              <a:rPr lang="en-US" b="1" dirty="0" smtClean="0"/>
              <a:t>Rocketry</a:t>
            </a:r>
            <a:r>
              <a:rPr lang="en-US" dirty="0" smtClean="0"/>
              <a:t> supports </a:t>
            </a:r>
            <a:r>
              <a:rPr lang="en-US" baseline="0" dirty="0" smtClean="0"/>
              <a:t>engineering design and technology goals, as well as, Science outcomes for forces and motion  in Physical science</a:t>
            </a:r>
          </a:p>
          <a:p>
            <a:endParaRPr lang="en-US" baseline="0" dirty="0" smtClean="0"/>
          </a:p>
          <a:p>
            <a:r>
              <a:rPr lang="en-US" baseline="0" dirty="0" smtClean="0"/>
              <a:t>National Science Education Standards, </a:t>
            </a:r>
            <a:r>
              <a:rPr lang="en-US" sz="1200" kern="1200" dirty="0" smtClean="0">
                <a:solidFill>
                  <a:schemeClr val="tx1"/>
                </a:solidFill>
                <a:latin typeface="+mn-lt"/>
                <a:ea typeface="+mn-ea"/>
                <a:cs typeface="+mn-cs"/>
              </a:rPr>
              <a:t>The National Academies, 500 Fifth St. N.W.,</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 Washington, D.C. 20001, March 2014</a:t>
            </a:r>
            <a:endParaRPr lang="en-US" baseline="0" dirty="0" smtClean="0"/>
          </a:p>
          <a:p>
            <a:r>
              <a:rPr lang="en-US" baseline="0" dirty="0" smtClean="0"/>
              <a:t>Standard A: Science as Inquiry, Standard B:  Physical Science, (B2. Position and motion of objects &amp; in middle grades B3. Transfer of Energy), Standard E:  Science &amp; Technology, Standard G:  Science as Inquiry, (G1 Science as a Human Endeavor).</a:t>
            </a:r>
          </a:p>
          <a:p>
            <a:endParaRPr lang="en-US" baseline="0" dirty="0" smtClean="0"/>
          </a:p>
          <a:p>
            <a:r>
              <a:rPr lang="en-US" baseline="0" dirty="0" smtClean="0"/>
              <a:t>Next Generation Science Standards (NGSS)</a:t>
            </a:r>
          </a:p>
          <a:p>
            <a:r>
              <a:rPr lang="en-US" baseline="0" dirty="0" smtClean="0"/>
              <a:t>http://</a:t>
            </a:r>
            <a:r>
              <a:rPr lang="en-US" baseline="0" dirty="0" err="1" smtClean="0"/>
              <a:t>www.nextgenscience.org</a:t>
            </a:r>
            <a:r>
              <a:rPr lang="en-US" baseline="0" dirty="0" smtClean="0"/>
              <a:t>/search-standards-dci</a:t>
            </a:r>
          </a:p>
          <a:p>
            <a:r>
              <a:rPr lang="en-US" baseline="0" dirty="0" smtClean="0"/>
              <a:t>Physical Sciences, </a:t>
            </a:r>
            <a:r>
              <a:rPr lang="en-US" sz="1200" kern="1200" dirty="0" smtClean="0">
                <a:solidFill>
                  <a:schemeClr val="tx1"/>
                </a:solidFill>
                <a:latin typeface="+mn-lt"/>
                <a:ea typeface="+mn-ea"/>
                <a:cs typeface="+mn-cs"/>
                <a:hlinkClick r:id="rId3"/>
              </a:rPr>
              <a:t>5-PS2 Motion and Stability: Forces and Interactions</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hlinkClick r:id="rId4"/>
              </a:rPr>
              <a:t>3-5-ETS1 Engineering Design</a:t>
            </a:r>
            <a:r>
              <a:rPr lang="en-US" sz="1200" kern="1200" dirty="0" smtClean="0">
                <a:solidFill>
                  <a:schemeClr val="tx1"/>
                </a:solidFill>
                <a:latin typeface="+mn-lt"/>
                <a:ea typeface="+mn-ea"/>
                <a:cs typeface="+mn-cs"/>
              </a:rPr>
              <a:t>;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2E8405A-7581-7A4D-8B1E-A6934BF77118}" type="slidenum">
              <a:rPr lang="en-US" smtClean="0"/>
              <a:t>5</a:t>
            </a:fld>
            <a:endParaRPr lang="en-US"/>
          </a:p>
        </p:txBody>
      </p:sp>
    </p:spTree>
    <p:extLst>
      <p:ext uri="{BB962C8B-B14F-4D97-AF65-F5344CB8AC3E}">
        <p14:creationId xmlns:p14="http://schemas.microsoft.com/office/powerpoint/2010/main" val="581409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of the few NASA Resources for the Primary Grades designed</a:t>
            </a:r>
            <a:r>
              <a:rPr lang="en-US" baseline="0" dirty="0" smtClean="0"/>
              <a:t> with a kindergarten teacher employed by NASA.  This guide is developed for early learner skills associated with language and number development skills.  It is more thematically designed with a NASA theme than a purely STEM focus as the title might imply.</a:t>
            </a:r>
            <a:endParaRPr lang="en-US" dirty="0"/>
          </a:p>
        </p:txBody>
      </p:sp>
      <p:sp>
        <p:nvSpPr>
          <p:cNvPr id="4" name="Slide Number Placeholder 3"/>
          <p:cNvSpPr>
            <a:spLocks noGrp="1"/>
          </p:cNvSpPr>
          <p:nvPr>
            <p:ph type="sldNum" sz="quarter" idx="10"/>
          </p:nvPr>
        </p:nvSpPr>
        <p:spPr/>
        <p:txBody>
          <a:bodyPr/>
          <a:lstStyle/>
          <a:p>
            <a:fld id="{62E8405A-7581-7A4D-8B1E-A6934BF77118}" type="slidenum">
              <a:rPr lang="en-US" smtClean="0"/>
              <a:t>6</a:t>
            </a:fld>
            <a:endParaRPr lang="en-US"/>
          </a:p>
        </p:txBody>
      </p:sp>
    </p:spTree>
    <p:extLst>
      <p:ext uri="{BB962C8B-B14F-4D97-AF65-F5344CB8AC3E}">
        <p14:creationId xmlns:p14="http://schemas.microsoft.com/office/powerpoint/2010/main" val="9556158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a:t>
            </a:r>
            <a:r>
              <a:rPr lang="en-US" baseline="0" dirty="0" smtClean="0"/>
              <a:t> of NASA’s better educator guides, the Rockets guide is deigned with activities developed for different levels across the K-12 system.  Many activities are scalable up or down with practical modifications for the skill and developmental levels of the students. The paper rocket activity used in the adapted unit presented at NSTA Boston was originally embargoes as a result of its reference to a high pressure launcher later discovered to have safety design concerns.  The modified version available through the 5</a:t>
            </a:r>
            <a:r>
              <a:rPr lang="en-US" baseline="30000" dirty="0" smtClean="0"/>
              <a:t>th</a:t>
            </a:r>
            <a:r>
              <a:rPr lang="en-US" baseline="0" dirty="0" smtClean="0"/>
              <a:t> grade rocketry </a:t>
            </a:r>
            <a:r>
              <a:rPr lang="en-US" baseline="0" dirty="0" err="1" smtClean="0"/>
              <a:t>wikispace</a:t>
            </a:r>
            <a:r>
              <a:rPr lang="en-US" baseline="0" dirty="0" smtClean="0"/>
              <a:t> page, does not reference this launcher and has, instead, the 2 liter bottle “stomp” launcher approved for use.</a:t>
            </a:r>
          </a:p>
          <a:p>
            <a:endParaRPr lang="en-US" dirty="0"/>
          </a:p>
        </p:txBody>
      </p:sp>
      <p:sp>
        <p:nvSpPr>
          <p:cNvPr id="4" name="Slide Number Placeholder 3"/>
          <p:cNvSpPr>
            <a:spLocks noGrp="1"/>
          </p:cNvSpPr>
          <p:nvPr>
            <p:ph type="sldNum" sz="quarter" idx="10"/>
          </p:nvPr>
        </p:nvSpPr>
        <p:spPr/>
        <p:txBody>
          <a:bodyPr/>
          <a:lstStyle/>
          <a:p>
            <a:pPr>
              <a:defRPr/>
            </a:pPr>
            <a:fld id="{75495782-F143-AD4C-815E-9B34036A5774}" type="slidenum">
              <a:rPr lang="en-US"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a:t>
            </a:r>
            <a:r>
              <a:rPr lang="en-US" dirty="0" err="1" smtClean="0"/>
              <a:t>wikispace</a:t>
            </a:r>
            <a:r>
              <a:rPr lang="en-US" dirty="0" smtClean="0"/>
              <a:t> page was originally</a:t>
            </a:r>
            <a:r>
              <a:rPr lang="en-US" baseline="0" dirty="0" smtClean="0"/>
              <a:t> designed as a part of a </a:t>
            </a:r>
            <a:r>
              <a:rPr lang="en-US" sz="1200" baseline="0" dirty="0" smtClean="0">
                <a:latin typeface="+mn-lt"/>
              </a:rPr>
              <a:t>21</a:t>
            </a:r>
            <a:r>
              <a:rPr lang="en-US" sz="1200" baseline="30000" dirty="0" smtClean="0">
                <a:latin typeface="+mn-lt"/>
              </a:rPr>
              <a:t>st</a:t>
            </a:r>
            <a:r>
              <a:rPr lang="en-US" sz="1200" baseline="0" dirty="0" smtClean="0">
                <a:latin typeface="+mn-lt"/>
              </a:rPr>
              <a:t> </a:t>
            </a:r>
            <a:r>
              <a:rPr lang="en-US" sz="1200" b="1" baseline="0" dirty="0" smtClean="0">
                <a:latin typeface="+mn-lt"/>
              </a:rPr>
              <a:t>Century Skills project for the </a:t>
            </a:r>
            <a:r>
              <a:rPr lang="en-US" sz="1200" b="1" i="0" u="none" strike="noStrike" kern="1200" baseline="0" dirty="0" smtClean="0">
                <a:solidFill>
                  <a:schemeClr val="tx1"/>
                </a:solidFill>
                <a:latin typeface="+mn-lt"/>
                <a:ea typeface="+mn-ea"/>
                <a:cs typeface="+mn-cs"/>
              </a:rPr>
              <a:t>“Technology, Schools, Challenge and Change</a:t>
            </a:r>
            <a:r>
              <a:rPr lang="en-US" sz="1200" b="0" i="0" u="none" strike="noStrike" kern="1200" baseline="0" dirty="0" smtClean="0">
                <a:solidFill>
                  <a:schemeClr val="tx1"/>
                </a:solidFill>
                <a:latin typeface="+mn-lt"/>
                <a:ea typeface="+mn-ea"/>
                <a:cs typeface="+mn-cs"/>
              </a:rPr>
              <a:t>” </a:t>
            </a:r>
            <a:r>
              <a:rPr lang="en-US" sz="1200" baseline="0" dirty="0" smtClean="0">
                <a:latin typeface="+mn-lt"/>
              </a:rPr>
              <a:t>course through Langston University.  The project was expanded to include additional resources and cross-curricular applications for the X-51 activity designed in NASA’s Rocket Educator Guide.</a:t>
            </a:r>
          </a:p>
          <a:p>
            <a:r>
              <a:rPr lang="en-US" sz="1200" baseline="0" dirty="0" smtClean="0">
                <a:latin typeface="+mn-lt"/>
              </a:rPr>
              <a:t>Numerous resources are accessed through these pages in support of incorporating 21</a:t>
            </a:r>
            <a:r>
              <a:rPr lang="en-US" sz="1200" baseline="30000" dirty="0" smtClean="0">
                <a:latin typeface="+mn-lt"/>
              </a:rPr>
              <a:t>st</a:t>
            </a:r>
            <a:r>
              <a:rPr lang="en-US" sz="1200" baseline="0" dirty="0" smtClean="0">
                <a:latin typeface="+mn-lt"/>
              </a:rPr>
              <a:t> century skills while designing an interdisciplinary unit.</a:t>
            </a:r>
            <a:endParaRPr lang="en-US" sz="1200" dirty="0">
              <a:latin typeface="+mn-lt"/>
            </a:endParaRPr>
          </a:p>
        </p:txBody>
      </p:sp>
      <p:sp>
        <p:nvSpPr>
          <p:cNvPr id="4" name="Slide Number Placeholder 3"/>
          <p:cNvSpPr>
            <a:spLocks noGrp="1"/>
          </p:cNvSpPr>
          <p:nvPr>
            <p:ph type="sldNum" sz="quarter" idx="10"/>
          </p:nvPr>
        </p:nvSpPr>
        <p:spPr/>
        <p:txBody>
          <a:bodyPr/>
          <a:lstStyle/>
          <a:p>
            <a:fld id="{62E8405A-7581-7A4D-8B1E-A6934BF77118}" type="slidenum">
              <a:rPr lang="en-US" smtClean="0"/>
              <a:t>8</a:t>
            </a:fld>
            <a:endParaRPr lang="en-US"/>
          </a:p>
        </p:txBody>
      </p:sp>
    </p:spTree>
    <p:extLst>
      <p:ext uri="{BB962C8B-B14F-4D97-AF65-F5344CB8AC3E}">
        <p14:creationId xmlns:p14="http://schemas.microsoft.com/office/powerpoint/2010/main" val="42117524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case, </a:t>
            </a:r>
            <a:r>
              <a:rPr lang="en-US" b="1" dirty="0" smtClean="0"/>
              <a:t>Rocketry</a:t>
            </a:r>
            <a:r>
              <a:rPr lang="en-US" dirty="0" smtClean="0"/>
              <a:t> supports </a:t>
            </a:r>
            <a:r>
              <a:rPr lang="en-US" baseline="0" dirty="0" smtClean="0"/>
              <a:t>engineering design and technology goals, as well as, Science outcomes for forces and motion  in Physical science</a:t>
            </a:r>
          </a:p>
          <a:p>
            <a:endParaRPr lang="en-US" baseline="0" dirty="0" smtClean="0"/>
          </a:p>
          <a:p>
            <a:r>
              <a:rPr lang="en-US" baseline="0" dirty="0" smtClean="0"/>
              <a:t>National Science Education Standards, </a:t>
            </a:r>
            <a:r>
              <a:rPr lang="en-US" sz="1200" kern="1200" dirty="0" smtClean="0">
                <a:solidFill>
                  <a:schemeClr val="tx1"/>
                </a:solidFill>
                <a:latin typeface="+mn-lt"/>
                <a:ea typeface="+mn-ea"/>
                <a:cs typeface="+mn-cs"/>
              </a:rPr>
              <a:t>The National Academies, 500 Fifth St. N.W.,</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 Washington, D.C. 20001, March 2014</a:t>
            </a:r>
            <a:endParaRPr lang="en-US" baseline="0" dirty="0" smtClean="0"/>
          </a:p>
          <a:p>
            <a:r>
              <a:rPr lang="en-US" baseline="0" dirty="0" smtClean="0"/>
              <a:t>Standard A: Science as Inquiry, Standard B:  Physical Science, (B2. Position and motion of objects &amp; in middle grades B3. Transfer of Energy), Standard E:  Science &amp; Technology, Standard G:  Science as Inquiry, (G1 Science as a Human Endeavor).</a:t>
            </a:r>
          </a:p>
          <a:p>
            <a:endParaRPr lang="en-US" baseline="0" dirty="0" smtClean="0"/>
          </a:p>
          <a:p>
            <a:r>
              <a:rPr lang="en-US" baseline="0" dirty="0" smtClean="0"/>
              <a:t>Next Generation Science Standards (NGSS)</a:t>
            </a:r>
          </a:p>
          <a:p>
            <a:r>
              <a:rPr lang="en-US" baseline="0" dirty="0" smtClean="0"/>
              <a:t>http://</a:t>
            </a:r>
            <a:r>
              <a:rPr lang="en-US" baseline="0" dirty="0" err="1" smtClean="0"/>
              <a:t>www.nextgenscience.org</a:t>
            </a:r>
            <a:r>
              <a:rPr lang="en-US" baseline="0" dirty="0" smtClean="0"/>
              <a:t>/search-standards-dci</a:t>
            </a:r>
          </a:p>
          <a:p>
            <a:r>
              <a:rPr lang="en-US" baseline="0" dirty="0" smtClean="0"/>
              <a:t>Physical Sciences, </a:t>
            </a:r>
            <a:r>
              <a:rPr lang="en-US" sz="1200" kern="1200" dirty="0" smtClean="0">
                <a:solidFill>
                  <a:schemeClr val="tx1"/>
                </a:solidFill>
                <a:latin typeface="+mn-lt"/>
                <a:ea typeface="+mn-ea"/>
                <a:cs typeface="+mn-cs"/>
                <a:hlinkClick r:id="rId3"/>
              </a:rPr>
              <a:t>5-PS2 Motion and Stability: Forces and Interactions</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hlinkClick r:id="rId4"/>
              </a:rPr>
              <a:t>3-5-ETS1 Engineering Design</a:t>
            </a:r>
            <a:r>
              <a:rPr lang="en-US" sz="1200" kern="1200" dirty="0" smtClean="0">
                <a:solidFill>
                  <a:schemeClr val="tx1"/>
                </a:solidFill>
                <a:latin typeface="+mn-lt"/>
                <a:ea typeface="+mn-ea"/>
                <a:cs typeface="+mn-cs"/>
              </a:rPr>
              <a:t>;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2E8405A-7581-7A4D-8B1E-A6934BF77118}" type="slidenum">
              <a:rPr lang="en-US" smtClean="0"/>
              <a:t>9</a:t>
            </a:fld>
            <a:endParaRPr lang="en-US"/>
          </a:p>
        </p:txBody>
      </p:sp>
    </p:spTree>
    <p:extLst>
      <p:ext uri="{BB962C8B-B14F-4D97-AF65-F5344CB8AC3E}">
        <p14:creationId xmlns:p14="http://schemas.microsoft.com/office/powerpoint/2010/main" val="5814097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Common Core</a:t>
            </a:r>
            <a:r>
              <a:rPr lang="en-US" baseline="0" dirty="0" smtClean="0"/>
              <a:t> State Standards Initiatives for Mathematics and English Language Arts</a:t>
            </a:r>
          </a:p>
          <a:p>
            <a:r>
              <a:rPr lang="en-US" dirty="0" smtClean="0"/>
              <a:t>http://</a:t>
            </a:r>
            <a:r>
              <a:rPr lang="en-US" dirty="0" err="1" smtClean="0"/>
              <a:t>www.corestandards.org</a:t>
            </a:r>
            <a:r>
              <a:rPr lang="en-US"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National Governors Association, 444 N. Capitol St., Ste. 267, Washington, D.C. 20001-1512</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2E8405A-7581-7A4D-8B1E-A6934BF77118}" type="slidenum">
              <a:rPr lang="en-US" smtClean="0"/>
              <a:t>13</a:t>
            </a:fld>
            <a:endParaRPr lang="en-US"/>
          </a:p>
        </p:txBody>
      </p:sp>
    </p:spTree>
    <p:extLst>
      <p:ext uri="{BB962C8B-B14F-4D97-AF65-F5344CB8AC3E}">
        <p14:creationId xmlns:p14="http://schemas.microsoft.com/office/powerpoint/2010/main" val="31422050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2233D26B-DFC2-4248-8ED0-AD3E108CBDD7}" type="datetime1">
              <a:rPr lang="en-US" smtClean="0"/>
              <a:pPr/>
              <a:t>4/1/14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37106-F2ED-405E-BC33-CC3CF426205F}" type="slidenum">
              <a:rPr lang="en-US" smtClean="0"/>
              <a:pPr/>
              <a:t>‹#›</a:t>
            </a:fld>
            <a:endParaRPr lang="en-US"/>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en-US" smtClean="0"/>
              <a:t>Click to edit Master 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94C003-38E8-486A-9BFD-47E55D87241C}" type="datetime1">
              <a:rPr lang="en-US" smtClean="0"/>
              <a:pPr/>
              <a:t>4/1/14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37106-F2ED-405E-BC33-CC3CF426205F}"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59EAA3-934B-41DB-B3B1-806F4BE5CC37}" type="datetime1">
              <a:rPr lang="en-US" smtClean="0"/>
              <a:pPr/>
              <a:t>4/1/14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37106-F2ED-405E-BC33-CC3CF426205F}"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fld id="{8F97F932-D99A-4087-BFB1-EA42FAFC8D2C}" type="datetime1">
              <a:rPr lang="en-US" smtClean="0"/>
              <a:pPr/>
              <a:t>4/1/14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37106-F2ED-405E-BC33-CC3CF426205F}" type="slidenum">
              <a:rPr lang="en-US" smtClean="0"/>
              <a:pPr/>
              <a:t>‹#›</a:t>
            </a:fld>
            <a:endParaRPr lang="en-US"/>
          </a:p>
        </p:txBody>
      </p:sp>
      <p:sp>
        <p:nvSpPr>
          <p:cNvPr id="8" name="Content Placeholder 7"/>
          <p:cNvSpPr>
            <a:spLocks noGrp="1"/>
          </p:cNvSpPr>
          <p:nvPr>
            <p:ph sz="quarter" idx="13"/>
          </p:nvPr>
        </p:nvSpPr>
        <p:spPr>
          <a:xfrm>
            <a:off x="609600" y="1600200"/>
            <a:ext cx="7924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C96367-2F2B-4F6E-ACF4-15FA13738E10}" type="datetime1">
              <a:rPr lang="en-US" smtClean="0"/>
              <a:pPr/>
              <a:t>4/1/14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523C92-45F4-4C30-810D-4886C1BA6969}"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p>
            <a:fld id="{8FB3498D-21C7-408B-8EF5-5B55DEF0BFD5}" type="datetime1">
              <a:rPr lang="en-US" smtClean="0"/>
              <a:pPr/>
              <a:t>4/1/14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237106-F2ED-405E-BC33-CC3CF426205F}"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84DB246E-8FD1-42FF-94A4-E4133095C37A}" type="datetime1">
              <a:rPr lang="en-US" smtClean="0"/>
              <a:pPr/>
              <a:t>4/1/14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237106-F2ED-405E-BC33-CC3CF426205F}"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93939D4-B818-4372-B1EE-7CB6D5BBC74A}" type="datetime1">
              <a:rPr lang="en-US" smtClean="0"/>
              <a:pPr/>
              <a:t>4/1/14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237106-F2ED-405E-BC33-CC3CF426205F}"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35E438-4D0D-4834-B658-A90420491D98}" type="datetime1">
              <a:rPr lang="en-US" smtClean="0"/>
              <a:pPr/>
              <a:t>4/1/14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237106-F2ED-405E-BC33-CC3CF426205F}"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F8ADFA-7142-4015-85E6-1712F15FA709}" type="datetime1">
              <a:rPr lang="en-US" smtClean="0"/>
              <a:pPr/>
              <a:t>4/1/14</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8237106-F2ED-405E-BC33-CC3CF426205F}"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A581E0-D653-4D78-A48F-41D80498BC7E}" type="datetime1">
              <a:rPr lang="en-US" smtClean="0"/>
              <a:pPr/>
              <a:t>4/1/14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237106-F2ED-405E-BC33-CC3CF426205F}"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8B3AFFF1-9C47-49F0-AE12-AF188F3F4E82}" type="datetime1">
              <a:rPr lang="en-US" smtClean="0"/>
              <a:pPr/>
              <a:t>4/1/14</a:t>
            </a:fld>
            <a:endParaRPr lang="en-US" dirty="0"/>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en-US" dirty="0"/>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38237106-F2ED-405E-BC33-CC3CF426205F}"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4729" r:id="rId1"/>
    <p:sldLayoutId id="2147484730" r:id="rId2"/>
    <p:sldLayoutId id="2147484731" r:id="rId3"/>
    <p:sldLayoutId id="2147484732" r:id="rId4"/>
    <p:sldLayoutId id="2147484733" r:id="rId5"/>
    <p:sldLayoutId id="2147484734" r:id="rId6"/>
    <p:sldLayoutId id="2147484735" r:id="rId7"/>
    <p:sldLayoutId id="2147484736" r:id="rId8"/>
    <p:sldLayoutId id="2147484737" r:id="rId9"/>
    <p:sldLayoutId id="2147484738" r:id="rId10"/>
    <p:sldLayoutId id="2147484739" r:id="rId11"/>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hf sldNum="0" hdr="0" ftr="0" dt="0"/>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1.xml"/><Relationship Id="rId2"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1.xml"/><Relationship Id="rId2" Type="http://schemas.openxmlformats.org/officeDocument/2006/relationships/diagramData" Target="../diagrams/data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1" Type="http://schemas.openxmlformats.org/officeDocument/2006/relationships/slideLayout" Target="../slideLayouts/slideLayout1.xml"/><Relationship Id="rId2"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5.png"/><Relationship Id="rId9" Type="http://schemas.openxmlformats.org/officeDocument/2006/relationships/image" Target="../media/image16.png"/><Relationship Id="rId10"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8" Type="http://schemas.openxmlformats.org/officeDocument/2006/relationships/image" Target="../media/image23.png"/><Relationship Id="rId9" Type="http://schemas.openxmlformats.org/officeDocument/2006/relationships/image" Target="../media/image24.png"/><Relationship Id="rId10" Type="http://schemas.openxmlformats.org/officeDocument/2006/relationships/image" Target="../media/image25.png"/><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jpe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0.jpg"/><Relationship Id="rId3" Type="http://schemas.openxmlformats.org/officeDocument/2006/relationships/image" Target="../media/image31.jpeg"/></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33.png"/><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3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7.png"/><Relationship Id="rId3"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4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219200" y="3886200"/>
            <a:ext cx="2904732" cy="1302531"/>
          </a:xfrm>
        </p:spPr>
        <p:txBody>
          <a:bodyPr>
            <a:normAutofit fontScale="77500" lnSpcReduction="20000"/>
          </a:bodyPr>
          <a:lstStyle/>
          <a:p>
            <a:pPr algn="l">
              <a:lnSpc>
                <a:spcPct val="80000"/>
              </a:lnSpc>
            </a:pPr>
            <a:r>
              <a:rPr lang="en-US" sz="2800" dirty="0" smtClean="0">
                <a:gradFill flip="none" rotWithShape="1">
                  <a:gsLst>
                    <a:gs pos="54000">
                      <a:schemeClr val="tx2"/>
                    </a:gs>
                    <a:gs pos="84000">
                      <a:srgbClr val="FFFFFF"/>
                    </a:gs>
                  </a:gsLst>
                  <a:lin ang="16980000" scaled="0"/>
                  <a:tileRect/>
                </a:gradFill>
              </a:rPr>
              <a:t>Rick Varner</a:t>
            </a:r>
          </a:p>
          <a:p>
            <a:pPr algn="l">
              <a:lnSpc>
                <a:spcPct val="80000"/>
              </a:lnSpc>
            </a:pPr>
            <a:r>
              <a:rPr lang="en-US" sz="2800" dirty="0" smtClean="0">
                <a:gradFill flip="none" rotWithShape="1">
                  <a:gsLst>
                    <a:gs pos="54000">
                      <a:schemeClr val="tx2"/>
                    </a:gs>
                    <a:gs pos="84000">
                      <a:srgbClr val="FFFFFF"/>
                    </a:gs>
                  </a:gsLst>
                  <a:lin ang="16980000" scaled="0"/>
                  <a:tileRect/>
                </a:gradFill>
              </a:rPr>
              <a:t>8</a:t>
            </a:r>
            <a:r>
              <a:rPr lang="en-US" sz="2800" baseline="30000" dirty="0" smtClean="0">
                <a:gradFill flip="none" rotWithShape="1">
                  <a:gsLst>
                    <a:gs pos="54000">
                      <a:schemeClr val="tx2"/>
                    </a:gs>
                    <a:gs pos="84000">
                      <a:srgbClr val="FFFFFF"/>
                    </a:gs>
                  </a:gsLst>
                  <a:lin ang="16980000" scaled="0"/>
                  <a:tileRect/>
                </a:gradFill>
              </a:rPr>
              <a:t>th</a:t>
            </a:r>
            <a:r>
              <a:rPr lang="en-US" sz="2800" dirty="0" smtClean="0">
                <a:gradFill flip="none" rotWithShape="1">
                  <a:gsLst>
                    <a:gs pos="54000">
                      <a:schemeClr val="tx2"/>
                    </a:gs>
                    <a:gs pos="84000">
                      <a:srgbClr val="FFFFFF"/>
                    </a:gs>
                  </a:gsLst>
                  <a:lin ang="16980000" scaled="0"/>
                  <a:tileRect/>
                </a:gradFill>
              </a:rPr>
              <a:t> Grade Science</a:t>
            </a:r>
          </a:p>
          <a:p>
            <a:pPr algn="l">
              <a:lnSpc>
                <a:spcPct val="50000"/>
              </a:lnSpc>
            </a:pPr>
            <a:r>
              <a:rPr lang="en-US" sz="2200" dirty="0" smtClean="0"/>
              <a:t>Deer Park Middle </a:t>
            </a:r>
          </a:p>
          <a:p>
            <a:pPr algn="l">
              <a:lnSpc>
                <a:spcPct val="50000"/>
              </a:lnSpc>
            </a:pPr>
            <a:r>
              <a:rPr lang="en-US" sz="2200" dirty="0" smtClean="0"/>
              <a:t>Magnet School</a:t>
            </a:r>
          </a:p>
          <a:p>
            <a:pPr algn="l">
              <a:lnSpc>
                <a:spcPct val="50000"/>
              </a:lnSpc>
            </a:pPr>
            <a:r>
              <a:rPr lang="en-US" sz="2200" dirty="0" smtClean="0"/>
              <a:t>Randallstown, MD</a:t>
            </a:r>
            <a:endParaRPr lang="en-US" sz="2200" dirty="0"/>
          </a:p>
        </p:txBody>
      </p:sp>
      <p:sp>
        <p:nvSpPr>
          <p:cNvPr id="3" name="Title 2"/>
          <p:cNvSpPr>
            <a:spLocks noGrp="1"/>
          </p:cNvSpPr>
          <p:nvPr>
            <p:ph type="ctrTitle"/>
          </p:nvPr>
        </p:nvSpPr>
        <p:spPr/>
        <p:txBody>
          <a:bodyPr/>
          <a:lstStyle/>
          <a:p>
            <a:r>
              <a:rPr lang="en-US" dirty="0" smtClean="0"/>
              <a:t>Integrating Science, Mathematics and technology into Elementary Classroom Units</a:t>
            </a:r>
            <a:endParaRPr lang="en-US" dirty="0"/>
          </a:p>
        </p:txBody>
      </p:sp>
      <p:sp>
        <p:nvSpPr>
          <p:cNvPr id="4" name="Subtitle 1"/>
          <p:cNvSpPr txBox="1">
            <a:spLocks/>
          </p:cNvSpPr>
          <p:nvPr/>
        </p:nvSpPr>
        <p:spPr>
          <a:xfrm>
            <a:off x="4806702" y="3886200"/>
            <a:ext cx="3318263" cy="1302531"/>
          </a:xfrm>
          <a:prstGeom prst="rect">
            <a:avLst/>
          </a:prstGeom>
        </p:spPr>
        <p:txBody>
          <a:bodyPr vert="horz" lIns="91440" tIns="45720" rIns="91440" bIns="45720" rtlCol="0">
            <a:normAutofit fontScale="77500" lnSpcReduction="20000"/>
          </a:bodyPr>
          <a:lstStyle>
            <a:lvl1pPr marL="0" indent="0" algn="ctr" defTabSz="914400" rtl="0" eaLnBrk="1" latinLnBrk="0" hangingPunct="1">
              <a:lnSpc>
                <a:spcPct val="100000"/>
              </a:lnSpc>
              <a:spcBef>
                <a:spcPct val="20000"/>
              </a:spcBef>
              <a:spcAft>
                <a:spcPts val="600"/>
              </a:spcAft>
              <a:buClr>
                <a:schemeClr val="tx2"/>
              </a:buClr>
              <a:buFont typeface="Arial" pitchFamily="34" charset="0"/>
              <a:buNone/>
              <a:defRPr sz="1700" kern="1200" spc="30" baseline="0">
                <a:solidFill>
                  <a:schemeClr val="tx2"/>
                </a:solidFill>
                <a:latin typeface="+mn-lt"/>
                <a:ea typeface="+mn-ea"/>
                <a:cs typeface="+mn-cs"/>
              </a:defRPr>
            </a:lvl1pPr>
            <a:lvl2pPr marL="457200" indent="0" algn="ctr" defTabSz="914400" rtl="0" eaLnBrk="1" latinLnBrk="0" hangingPunct="1">
              <a:lnSpc>
                <a:spcPct val="100000"/>
              </a:lnSpc>
              <a:spcBef>
                <a:spcPct val="20000"/>
              </a:spcBef>
              <a:spcAft>
                <a:spcPts val="600"/>
              </a:spcAft>
              <a:buClr>
                <a:schemeClr val="tx2"/>
              </a:buClr>
              <a:buFont typeface="Arial" pitchFamily="34" charset="0"/>
              <a:buNone/>
              <a:defRPr sz="1700" kern="1200" spc="30" baseline="0">
                <a:solidFill>
                  <a:schemeClr val="tx1">
                    <a:tint val="75000"/>
                  </a:schemeClr>
                </a:solidFill>
                <a:latin typeface="+mn-lt"/>
                <a:ea typeface="+mn-ea"/>
                <a:cs typeface="+mn-cs"/>
              </a:defRPr>
            </a:lvl2pPr>
            <a:lvl3pPr marL="914400" indent="0" algn="ctr" defTabSz="914400" rtl="0" eaLnBrk="1" latinLnBrk="0" hangingPunct="1">
              <a:lnSpc>
                <a:spcPct val="100000"/>
              </a:lnSpc>
              <a:spcBef>
                <a:spcPct val="20000"/>
              </a:spcBef>
              <a:spcAft>
                <a:spcPts val="600"/>
              </a:spcAft>
              <a:buClr>
                <a:schemeClr val="tx2"/>
              </a:buClr>
              <a:buFont typeface="Arial" pitchFamily="34" charset="0"/>
              <a:buNone/>
              <a:defRPr sz="1700" kern="1200" spc="30" baseline="0">
                <a:solidFill>
                  <a:schemeClr val="tx1">
                    <a:tint val="75000"/>
                  </a:schemeClr>
                </a:solidFill>
                <a:latin typeface="+mn-lt"/>
                <a:ea typeface="+mn-ea"/>
                <a:cs typeface="+mn-cs"/>
              </a:defRPr>
            </a:lvl3pPr>
            <a:lvl4pPr marL="1371600" indent="0" algn="ctr" defTabSz="914400" rtl="0" eaLnBrk="1" latinLnBrk="0" hangingPunct="1">
              <a:lnSpc>
                <a:spcPct val="100000"/>
              </a:lnSpc>
              <a:spcBef>
                <a:spcPct val="20000"/>
              </a:spcBef>
              <a:spcAft>
                <a:spcPts val="600"/>
              </a:spcAft>
              <a:buClr>
                <a:schemeClr val="tx2"/>
              </a:buClr>
              <a:buFont typeface="Arial" pitchFamily="34" charset="0"/>
              <a:buNone/>
              <a:defRPr sz="1700" kern="1200" spc="30" baseline="0">
                <a:solidFill>
                  <a:schemeClr val="tx1">
                    <a:tint val="75000"/>
                  </a:schemeClr>
                </a:solidFill>
                <a:latin typeface="+mn-lt"/>
                <a:ea typeface="+mn-ea"/>
                <a:cs typeface="+mn-cs"/>
              </a:defRPr>
            </a:lvl4pPr>
            <a:lvl5pPr marL="1828800" indent="0" algn="ctr" defTabSz="914400" rtl="0" eaLnBrk="1" latinLnBrk="0" hangingPunct="1">
              <a:lnSpc>
                <a:spcPct val="100000"/>
              </a:lnSpc>
              <a:spcBef>
                <a:spcPct val="20000"/>
              </a:spcBef>
              <a:spcAft>
                <a:spcPts val="600"/>
              </a:spcAft>
              <a:buClr>
                <a:schemeClr val="tx2"/>
              </a:buClr>
              <a:buFont typeface="Arial" pitchFamily="34" charset="0"/>
              <a:buNone/>
              <a:defRPr sz="1700" kern="1200" spc="30" baseline="0">
                <a:solidFill>
                  <a:schemeClr val="tx1">
                    <a:tint val="75000"/>
                  </a:schemeClr>
                </a:solidFill>
                <a:latin typeface="+mn-lt"/>
                <a:ea typeface="+mn-ea"/>
                <a:cs typeface="+mn-cs"/>
              </a:defRPr>
            </a:lvl5pPr>
            <a:lvl6pPr marL="2286000" indent="0" algn="ctr" defTabSz="914400" rtl="0" eaLnBrk="1" latinLnBrk="0" hangingPunct="1">
              <a:lnSpc>
                <a:spcPct val="100000"/>
              </a:lnSpc>
              <a:spcBef>
                <a:spcPct val="20000"/>
              </a:spcBef>
              <a:spcAft>
                <a:spcPts val="600"/>
              </a:spcAft>
              <a:buClr>
                <a:schemeClr val="tx2"/>
              </a:buClr>
              <a:buFont typeface="Arial" pitchFamily="34" charset="0"/>
              <a:buNone/>
              <a:defRPr sz="1700" kern="1200">
                <a:solidFill>
                  <a:schemeClr val="tx1">
                    <a:tint val="75000"/>
                  </a:schemeClr>
                </a:solidFill>
                <a:latin typeface="+mn-lt"/>
                <a:ea typeface="+mn-ea"/>
                <a:cs typeface="+mn-cs"/>
              </a:defRPr>
            </a:lvl6pPr>
            <a:lvl7pPr marL="2743200" indent="0" algn="ctr" defTabSz="914400" rtl="0" eaLnBrk="1" latinLnBrk="0" hangingPunct="1">
              <a:lnSpc>
                <a:spcPct val="100000"/>
              </a:lnSpc>
              <a:spcBef>
                <a:spcPct val="20000"/>
              </a:spcBef>
              <a:spcAft>
                <a:spcPts val="600"/>
              </a:spcAft>
              <a:buClr>
                <a:schemeClr val="tx2"/>
              </a:buClr>
              <a:buFont typeface="Arial" pitchFamily="34" charset="0"/>
              <a:buNone/>
              <a:defRPr sz="1700" kern="1200">
                <a:solidFill>
                  <a:schemeClr val="tx1">
                    <a:tint val="75000"/>
                  </a:schemeClr>
                </a:solidFill>
                <a:latin typeface="+mn-lt"/>
                <a:ea typeface="+mn-ea"/>
                <a:cs typeface="+mn-cs"/>
              </a:defRPr>
            </a:lvl7pPr>
            <a:lvl8pPr marL="3200400" indent="0" algn="ctr" defTabSz="914400" rtl="0" eaLnBrk="1" latinLnBrk="0" hangingPunct="1">
              <a:lnSpc>
                <a:spcPct val="100000"/>
              </a:lnSpc>
              <a:spcBef>
                <a:spcPct val="20000"/>
              </a:spcBef>
              <a:spcAft>
                <a:spcPts val="600"/>
              </a:spcAft>
              <a:buClr>
                <a:schemeClr val="tx2"/>
              </a:buClr>
              <a:buFont typeface="Arial" pitchFamily="34" charset="0"/>
              <a:buNone/>
              <a:defRPr sz="1700" kern="1200">
                <a:solidFill>
                  <a:schemeClr val="tx1">
                    <a:tint val="75000"/>
                  </a:schemeClr>
                </a:solidFill>
                <a:latin typeface="+mn-lt"/>
                <a:ea typeface="+mn-ea"/>
                <a:cs typeface="+mn-cs"/>
              </a:defRPr>
            </a:lvl8pPr>
            <a:lvl9pPr marL="3657600" indent="0" algn="ctr" defTabSz="914400" rtl="0" eaLnBrk="1" latinLnBrk="0" hangingPunct="1">
              <a:lnSpc>
                <a:spcPct val="100000"/>
              </a:lnSpc>
              <a:spcBef>
                <a:spcPct val="20000"/>
              </a:spcBef>
              <a:spcAft>
                <a:spcPts val="600"/>
              </a:spcAft>
              <a:buClr>
                <a:schemeClr val="tx2"/>
              </a:buClr>
              <a:buFont typeface="Arial" pitchFamily="34" charset="0"/>
              <a:buNone/>
              <a:defRPr sz="1700" kern="1200">
                <a:solidFill>
                  <a:schemeClr val="tx1">
                    <a:tint val="75000"/>
                  </a:schemeClr>
                </a:solidFill>
                <a:latin typeface="+mn-lt"/>
                <a:ea typeface="+mn-ea"/>
                <a:cs typeface="+mn-cs"/>
              </a:defRPr>
            </a:lvl9pPr>
          </a:lstStyle>
          <a:p>
            <a:pPr algn="r">
              <a:lnSpc>
                <a:spcPct val="80000"/>
              </a:lnSpc>
            </a:pPr>
            <a:r>
              <a:rPr lang="en-US" sz="2800" dirty="0" err="1">
                <a:gradFill flip="none" rotWithShape="1">
                  <a:gsLst>
                    <a:gs pos="54000">
                      <a:schemeClr val="tx2"/>
                    </a:gs>
                    <a:gs pos="84000">
                      <a:srgbClr val="FFFFFF"/>
                    </a:gs>
                  </a:gsLst>
                  <a:lin ang="15960000" scaled="0"/>
                  <a:tileRect/>
                </a:gradFill>
              </a:rPr>
              <a:t>Ellyssa</a:t>
            </a:r>
            <a:r>
              <a:rPr lang="en-US" sz="2800" dirty="0">
                <a:gradFill flip="none" rotWithShape="1">
                  <a:gsLst>
                    <a:gs pos="54000">
                      <a:schemeClr val="tx2"/>
                    </a:gs>
                    <a:gs pos="84000">
                      <a:srgbClr val="FFFFFF"/>
                    </a:gs>
                  </a:gsLst>
                  <a:lin ang="15960000" scaled="0"/>
                  <a:tileRect/>
                </a:gradFill>
              </a:rPr>
              <a:t> </a:t>
            </a:r>
            <a:r>
              <a:rPr lang="en-US" sz="2800" dirty="0" smtClean="0">
                <a:gradFill flip="none" rotWithShape="1">
                  <a:gsLst>
                    <a:gs pos="54000">
                      <a:schemeClr val="tx2"/>
                    </a:gs>
                    <a:gs pos="84000">
                      <a:srgbClr val="FFFFFF"/>
                    </a:gs>
                  </a:gsLst>
                  <a:lin ang="15960000" scaled="0"/>
                  <a:tileRect/>
                </a:gradFill>
              </a:rPr>
              <a:t>Varner</a:t>
            </a:r>
          </a:p>
          <a:p>
            <a:pPr algn="r">
              <a:lnSpc>
                <a:spcPct val="80000"/>
              </a:lnSpc>
            </a:pPr>
            <a:r>
              <a:rPr lang="en-US" sz="2800" dirty="0" smtClean="0">
                <a:gradFill flip="none" rotWithShape="1">
                  <a:gsLst>
                    <a:gs pos="54000">
                      <a:schemeClr val="tx2"/>
                    </a:gs>
                    <a:gs pos="84000">
                      <a:srgbClr val="FFFFFF"/>
                    </a:gs>
                  </a:gsLst>
                  <a:lin ang="15960000" scaled="0"/>
                  <a:tileRect/>
                </a:gradFill>
              </a:rPr>
              <a:t>1</a:t>
            </a:r>
            <a:r>
              <a:rPr lang="en-US" sz="2800" baseline="30000" dirty="0" smtClean="0">
                <a:gradFill flip="none" rotWithShape="1">
                  <a:gsLst>
                    <a:gs pos="54000">
                      <a:schemeClr val="tx2"/>
                    </a:gs>
                    <a:gs pos="84000">
                      <a:srgbClr val="FFFFFF"/>
                    </a:gs>
                  </a:gsLst>
                  <a:lin ang="15960000" scaled="0"/>
                  <a:tileRect/>
                </a:gradFill>
              </a:rPr>
              <a:t>st</a:t>
            </a:r>
            <a:r>
              <a:rPr lang="en-US" sz="2800" dirty="0" smtClean="0">
                <a:gradFill flip="none" rotWithShape="1">
                  <a:gsLst>
                    <a:gs pos="54000">
                      <a:schemeClr val="tx2"/>
                    </a:gs>
                    <a:gs pos="84000">
                      <a:srgbClr val="FFFFFF"/>
                    </a:gs>
                  </a:gsLst>
                  <a:lin ang="15960000" scaled="0"/>
                  <a:tileRect/>
                </a:gradFill>
              </a:rPr>
              <a:t> Grade </a:t>
            </a:r>
            <a:endParaRPr lang="en-US" sz="2800" dirty="0">
              <a:gradFill flip="none" rotWithShape="1">
                <a:gsLst>
                  <a:gs pos="54000">
                    <a:schemeClr val="tx2"/>
                  </a:gs>
                  <a:gs pos="84000">
                    <a:srgbClr val="FFFFFF"/>
                  </a:gs>
                </a:gsLst>
                <a:lin ang="15960000" scaled="0"/>
                <a:tileRect/>
              </a:gradFill>
            </a:endParaRPr>
          </a:p>
          <a:p>
            <a:pPr algn="r">
              <a:lnSpc>
                <a:spcPct val="50000"/>
              </a:lnSpc>
            </a:pPr>
            <a:r>
              <a:rPr lang="en-US" sz="2200" dirty="0" err="1"/>
              <a:t>Bollman</a:t>
            </a:r>
            <a:r>
              <a:rPr lang="en-US" sz="2200" dirty="0"/>
              <a:t> Bridge </a:t>
            </a:r>
            <a:endParaRPr lang="en-US" sz="2200" dirty="0" smtClean="0"/>
          </a:p>
          <a:p>
            <a:pPr algn="r">
              <a:lnSpc>
                <a:spcPct val="50000"/>
              </a:lnSpc>
            </a:pPr>
            <a:r>
              <a:rPr lang="en-US" sz="2200" dirty="0" smtClean="0"/>
              <a:t>Elementary School</a:t>
            </a:r>
          </a:p>
          <a:p>
            <a:pPr algn="r">
              <a:lnSpc>
                <a:spcPct val="50000"/>
              </a:lnSpc>
            </a:pPr>
            <a:r>
              <a:rPr lang="en-US" sz="2200" dirty="0" smtClean="0"/>
              <a:t>Jessup, MD</a:t>
            </a:r>
            <a:endParaRPr lang="en-US" sz="2200" dirty="0"/>
          </a:p>
        </p:txBody>
      </p:sp>
      <p:sp>
        <p:nvSpPr>
          <p:cNvPr id="5" name="Subtitle 1"/>
          <p:cNvSpPr txBox="1">
            <a:spLocks/>
          </p:cNvSpPr>
          <p:nvPr/>
        </p:nvSpPr>
        <p:spPr>
          <a:xfrm>
            <a:off x="1775202" y="5674569"/>
            <a:ext cx="5885479" cy="939964"/>
          </a:xfrm>
          <a:prstGeom prst="rect">
            <a:avLst/>
          </a:prstGeom>
        </p:spPr>
        <p:txBody>
          <a:bodyPr vert="horz" lIns="91440" tIns="45720" rIns="91440" bIns="45720" rtlCol="0">
            <a:normAutofit/>
          </a:bodyPr>
          <a:lstStyle>
            <a:lvl1pPr marL="0" indent="0" algn="ctr" defTabSz="914400" rtl="0" eaLnBrk="1" latinLnBrk="0" hangingPunct="1">
              <a:lnSpc>
                <a:spcPct val="100000"/>
              </a:lnSpc>
              <a:spcBef>
                <a:spcPct val="20000"/>
              </a:spcBef>
              <a:spcAft>
                <a:spcPts val="600"/>
              </a:spcAft>
              <a:buClr>
                <a:schemeClr val="tx2"/>
              </a:buClr>
              <a:buFont typeface="Arial" pitchFamily="34" charset="0"/>
              <a:buNone/>
              <a:defRPr sz="1700" kern="1200" spc="30" baseline="0">
                <a:solidFill>
                  <a:schemeClr val="tx2"/>
                </a:solidFill>
                <a:latin typeface="+mn-lt"/>
                <a:ea typeface="+mn-ea"/>
                <a:cs typeface="+mn-cs"/>
              </a:defRPr>
            </a:lvl1pPr>
            <a:lvl2pPr marL="457200" indent="0" algn="ctr" defTabSz="914400" rtl="0" eaLnBrk="1" latinLnBrk="0" hangingPunct="1">
              <a:lnSpc>
                <a:spcPct val="100000"/>
              </a:lnSpc>
              <a:spcBef>
                <a:spcPct val="20000"/>
              </a:spcBef>
              <a:spcAft>
                <a:spcPts val="600"/>
              </a:spcAft>
              <a:buClr>
                <a:schemeClr val="tx2"/>
              </a:buClr>
              <a:buFont typeface="Arial" pitchFamily="34" charset="0"/>
              <a:buNone/>
              <a:defRPr sz="1700" kern="1200" spc="30" baseline="0">
                <a:solidFill>
                  <a:schemeClr val="tx1">
                    <a:tint val="75000"/>
                  </a:schemeClr>
                </a:solidFill>
                <a:latin typeface="+mn-lt"/>
                <a:ea typeface="+mn-ea"/>
                <a:cs typeface="+mn-cs"/>
              </a:defRPr>
            </a:lvl2pPr>
            <a:lvl3pPr marL="914400" indent="0" algn="ctr" defTabSz="914400" rtl="0" eaLnBrk="1" latinLnBrk="0" hangingPunct="1">
              <a:lnSpc>
                <a:spcPct val="100000"/>
              </a:lnSpc>
              <a:spcBef>
                <a:spcPct val="20000"/>
              </a:spcBef>
              <a:spcAft>
                <a:spcPts val="600"/>
              </a:spcAft>
              <a:buClr>
                <a:schemeClr val="tx2"/>
              </a:buClr>
              <a:buFont typeface="Arial" pitchFamily="34" charset="0"/>
              <a:buNone/>
              <a:defRPr sz="1700" kern="1200" spc="30" baseline="0">
                <a:solidFill>
                  <a:schemeClr val="tx1">
                    <a:tint val="75000"/>
                  </a:schemeClr>
                </a:solidFill>
                <a:latin typeface="+mn-lt"/>
                <a:ea typeface="+mn-ea"/>
                <a:cs typeface="+mn-cs"/>
              </a:defRPr>
            </a:lvl3pPr>
            <a:lvl4pPr marL="1371600" indent="0" algn="ctr" defTabSz="914400" rtl="0" eaLnBrk="1" latinLnBrk="0" hangingPunct="1">
              <a:lnSpc>
                <a:spcPct val="100000"/>
              </a:lnSpc>
              <a:spcBef>
                <a:spcPct val="20000"/>
              </a:spcBef>
              <a:spcAft>
                <a:spcPts val="600"/>
              </a:spcAft>
              <a:buClr>
                <a:schemeClr val="tx2"/>
              </a:buClr>
              <a:buFont typeface="Arial" pitchFamily="34" charset="0"/>
              <a:buNone/>
              <a:defRPr sz="1700" kern="1200" spc="30" baseline="0">
                <a:solidFill>
                  <a:schemeClr val="tx1">
                    <a:tint val="75000"/>
                  </a:schemeClr>
                </a:solidFill>
                <a:latin typeface="+mn-lt"/>
                <a:ea typeface="+mn-ea"/>
                <a:cs typeface="+mn-cs"/>
              </a:defRPr>
            </a:lvl4pPr>
            <a:lvl5pPr marL="1828800" indent="0" algn="ctr" defTabSz="914400" rtl="0" eaLnBrk="1" latinLnBrk="0" hangingPunct="1">
              <a:lnSpc>
                <a:spcPct val="100000"/>
              </a:lnSpc>
              <a:spcBef>
                <a:spcPct val="20000"/>
              </a:spcBef>
              <a:spcAft>
                <a:spcPts val="600"/>
              </a:spcAft>
              <a:buClr>
                <a:schemeClr val="tx2"/>
              </a:buClr>
              <a:buFont typeface="Arial" pitchFamily="34" charset="0"/>
              <a:buNone/>
              <a:defRPr sz="1700" kern="1200" spc="30" baseline="0">
                <a:solidFill>
                  <a:schemeClr val="tx1">
                    <a:tint val="75000"/>
                  </a:schemeClr>
                </a:solidFill>
                <a:latin typeface="+mn-lt"/>
                <a:ea typeface="+mn-ea"/>
                <a:cs typeface="+mn-cs"/>
              </a:defRPr>
            </a:lvl5pPr>
            <a:lvl6pPr marL="2286000" indent="0" algn="ctr" defTabSz="914400" rtl="0" eaLnBrk="1" latinLnBrk="0" hangingPunct="1">
              <a:lnSpc>
                <a:spcPct val="100000"/>
              </a:lnSpc>
              <a:spcBef>
                <a:spcPct val="20000"/>
              </a:spcBef>
              <a:spcAft>
                <a:spcPts val="600"/>
              </a:spcAft>
              <a:buClr>
                <a:schemeClr val="tx2"/>
              </a:buClr>
              <a:buFont typeface="Arial" pitchFamily="34" charset="0"/>
              <a:buNone/>
              <a:defRPr sz="1700" kern="1200">
                <a:solidFill>
                  <a:schemeClr val="tx1">
                    <a:tint val="75000"/>
                  </a:schemeClr>
                </a:solidFill>
                <a:latin typeface="+mn-lt"/>
                <a:ea typeface="+mn-ea"/>
                <a:cs typeface="+mn-cs"/>
              </a:defRPr>
            </a:lvl6pPr>
            <a:lvl7pPr marL="2743200" indent="0" algn="ctr" defTabSz="914400" rtl="0" eaLnBrk="1" latinLnBrk="0" hangingPunct="1">
              <a:lnSpc>
                <a:spcPct val="100000"/>
              </a:lnSpc>
              <a:spcBef>
                <a:spcPct val="20000"/>
              </a:spcBef>
              <a:spcAft>
                <a:spcPts val="600"/>
              </a:spcAft>
              <a:buClr>
                <a:schemeClr val="tx2"/>
              </a:buClr>
              <a:buFont typeface="Arial" pitchFamily="34" charset="0"/>
              <a:buNone/>
              <a:defRPr sz="1700" kern="1200">
                <a:solidFill>
                  <a:schemeClr val="tx1">
                    <a:tint val="75000"/>
                  </a:schemeClr>
                </a:solidFill>
                <a:latin typeface="+mn-lt"/>
                <a:ea typeface="+mn-ea"/>
                <a:cs typeface="+mn-cs"/>
              </a:defRPr>
            </a:lvl7pPr>
            <a:lvl8pPr marL="3200400" indent="0" algn="ctr" defTabSz="914400" rtl="0" eaLnBrk="1" latinLnBrk="0" hangingPunct="1">
              <a:lnSpc>
                <a:spcPct val="100000"/>
              </a:lnSpc>
              <a:spcBef>
                <a:spcPct val="20000"/>
              </a:spcBef>
              <a:spcAft>
                <a:spcPts val="600"/>
              </a:spcAft>
              <a:buClr>
                <a:schemeClr val="tx2"/>
              </a:buClr>
              <a:buFont typeface="Arial" pitchFamily="34" charset="0"/>
              <a:buNone/>
              <a:defRPr sz="1700" kern="1200">
                <a:solidFill>
                  <a:schemeClr val="tx1">
                    <a:tint val="75000"/>
                  </a:schemeClr>
                </a:solidFill>
                <a:latin typeface="+mn-lt"/>
                <a:ea typeface="+mn-ea"/>
                <a:cs typeface="+mn-cs"/>
              </a:defRPr>
            </a:lvl8pPr>
            <a:lvl9pPr marL="3657600" indent="0" algn="ctr" defTabSz="914400" rtl="0" eaLnBrk="1" latinLnBrk="0" hangingPunct="1">
              <a:lnSpc>
                <a:spcPct val="100000"/>
              </a:lnSpc>
              <a:spcBef>
                <a:spcPct val="20000"/>
              </a:spcBef>
              <a:spcAft>
                <a:spcPts val="600"/>
              </a:spcAft>
              <a:buClr>
                <a:schemeClr val="tx2"/>
              </a:buClr>
              <a:buFont typeface="Arial" pitchFamily="34" charset="0"/>
              <a:buNone/>
              <a:defRPr sz="1700" kern="1200">
                <a:solidFill>
                  <a:schemeClr val="tx1">
                    <a:tint val="75000"/>
                  </a:schemeClr>
                </a:solidFill>
                <a:latin typeface="+mn-lt"/>
                <a:ea typeface="+mn-ea"/>
                <a:cs typeface="+mn-cs"/>
              </a:defRPr>
            </a:lvl9pPr>
          </a:lstStyle>
          <a:p>
            <a:pPr>
              <a:lnSpc>
                <a:spcPct val="60000"/>
              </a:lnSpc>
            </a:pPr>
            <a:r>
              <a:rPr lang="en-US" sz="2400" dirty="0" smtClean="0">
                <a:gradFill flip="none" rotWithShape="1">
                  <a:gsLst>
                    <a:gs pos="45000">
                      <a:schemeClr val="tx2"/>
                    </a:gs>
                    <a:gs pos="100000">
                      <a:srgbClr val="FFFFFF"/>
                    </a:gs>
                  </a:gsLst>
                  <a:lin ang="16200000" scaled="0"/>
                  <a:tileRect/>
                </a:gradFill>
              </a:rPr>
              <a:t>Boston Convention &amp; Exhibition Center</a:t>
            </a:r>
          </a:p>
          <a:p>
            <a:pPr>
              <a:lnSpc>
                <a:spcPct val="60000"/>
              </a:lnSpc>
            </a:pPr>
            <a:r>
              <a:rPr lang="en-US" sz="2400" dirty="0" smtClean="0">
                <a:gradFill flip="none" rotWithShape="1">
                  <a:gsLst>
                    <a:gs pos="45000">
                      <a:schemeClr val="tx2"/>
                    </a:gs>
                    <a:gs pos="100000">
                      <a:srgbClr val="FFFFFF"/>
                    </a:gs>
                  </a:gsLst>
                  <a:lin ang="16200000" scaled="0"/>
                  <a:tileRect/>
                </a:gradFill>
              </a:rPr>
              <a:t>Session 1305    Room 207     2:00pm – 3:00pm</a:t>
            </a:r>
          </a:p>
          <a:p>
            <a:pPr>
              <a:lnSpc>
                <a:spcPct val="60000"/>
              </a:lnSpc>
            </a:pPr>
            <a:endParaRPr lang="en-US" sz="2000" dirty="0">
              <a:gradFill flip="none" rotWithShape="1">
                <a:gsLst>
                  <a:gs pos="68000">
                    <a:schemeClr val="tx2"/>
                  </a:gs>
                  <a:gs pos="100000">
                    <a:srgbClr val="FFFFFF"/>
                  </a:gs>
                </a:gsLst>
                <a:lin ang="16200000" scaled="0"/>
                <a:tileRect/>
              </a:gradFill>
            </a:endParaRPr>
          </a:p>
        </p:txBody>
      </p:sp>
    </p:spTree>
    <p:extLst>
      <p:ext uri="{BB962C8B-B14F-4D97-AF65-F5344CB8AC3E}">
        <p14:creationId xmlns:p14="http://schemas.microsoft.com/office/powerpoint/2010/main" val="2636405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3742051835"/>
              </p:ext>
            </p:extLst>
          </p:nvPr>
        </p:nvGraphicFramePr>
        <p:xfrm>
          <a:off x="0" y="99818"/>
          <a:ext cx="9012851" cy="67581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p:cNvSpPr txBox="1"/>
          <p:nvPr/>
        </p:nvSpPr>
        <p:spPr>
          <a:xfrm>
            <a:off x="3209020" y="247076"/>
            <a:ext cx="2321419" cy="769441"/>
          </a:xfrm>
          <a:prstGeom prst="rect">
            <a:avLst/>
          </a:prstGeom>
          <a:noFill/>
        </p:spPr>
        <p:txBody>
          <a:bodyPr wrap="square" rtlCol="0">
            <a:spAutoFit/>
          </a:bodyPr>
          <a:lstStyle/>
          <a:p>
            <a:pPr algn="ctr"/>
            <a:r>
              <a:rPr lang="en-US" sz="4400" b="1" u="sng" dirty="0" smtClean="0">
                <a:solidFill>
                  <a:srgbClr val="000000"/>
                </a:solidFill>
              </a:rPr>
              <a:t>ELA</a:t>
            </a:r>
            <a:endParaRPr lang="en-US" sz="4400" b="1" u="sng" dirty="0">
              <a:solidFill>
                <a:srgbClr val="000000"/>
              </a:solidFill>
            </a:endParaRPr>
          </a:p>
        </p:txBody>
      </p:sp>
      <p:sp>
        <p:nvSpPr>
          <p:cNvPr id="10" name="TextBox 9"/>
          <p:cNvSpPr txBox="1"/>
          <p:nvPr/>
        </p:nvSpPr>
        <p:spPr>
          <a:xfrm>
            <a:off x="2635496" y="882980"/>
            <a:ext cx="3741581" cy="646331"/>
          </a:xfrm>
          <a:prstGeom prst="rect">
            <a:avLst/>
          </a:prstGeom>
          <a:noFill/>
        </p:spPr>
        <p:txBody>
          <a:bodyPr wrap="square" rtlCol="0">
            <a:spAutoFit/>
          </a:bodyPr>
          <a:lstStyle/>
          <a:p>
            <a:pPr lvl="0" algn="ctr"/>
            <a:r>
              <a:rPr lang="en-US" dirty="0" smtClean="0">
                <a:solidFill>
                  <a:srgbClr val="000000"/>
                </a:solidFill>
              </a:rPr>
              <a:t>CC ELA Domain Standards (K-5</a:t>
            </a:r>
            <a:r>
              <a:rPr lang="en-US" sz="1200" dirty="0" smtClean="0">
                <a:solidFill>
                  <a:srgbClr val="000000"/>
                </a:solidFill>
              </a:rPr>
              <a:t>)</a:t>
            </a:r>
          </a:p>
          <a:p>
            <a:pPr algn="ctr"/>
            <a:endParaRPr lang="en-US" dirty="0">
              <a:solidFill>
                <a:srgbClr val="000000"/>
              </a:solidFill>
            </a:endParaRPr>
          </a:p>
        </p:txBody>
      </p:sp>
      <p:sp>
        <p:nvSpPr>
          <p:cNvPr id="11" name="TextBox 10"/>
          <p:cNvSpPr txBox="1"/>
          <p:nvPr/>
        </p:nvSpPr>
        <p:spPr>
          <a:xfrm>
            <a:off x="1543061" y="1187946"/>
            <a:ext cx="5803546" cy="2677656"/>
          </a:xfrm>
          <a:prstGeom prst="rect">
            <a:avLst/>
          </a:prstGeom>
          <a:noFill/>
        </p:spPr>
        <p:txBody>
          <a:bodyPr wrap="square" rtlCol="0">
            <a:spAutoFit/>
          </a:bodyPr>
          <a:lstStyle/>
          <a:p>
            <a:pPr lvl="0" algn="ctr"/>
            <a:r>
              <a:rPr lang="en-US" sz="2800" b="1" u="sng" dirty="0">
                <a:solidFill>
                  <a:srgbClr val="000000"/>
                </a:solidFill>
              </a:rPr>
              <a:t>Reading/Literature Standards:</a:t>
            </a:r>
          </a:p>
          <a:p>
            <a:pPr algn="ctr"/>
            <a:r>
              <a:rPr lang="en-US" sz="2800" dirty="0">
                <a:solidFill>
                  <a:srgbClr val="000000"/>
                </a:solidFill>
                <a:effectLst>
                  <a:outerShdw blurRad="50800" dist="38100" dir="2700000" algn="tl" rotWithShape="0">
                    <a:schemeClr val="tx1">
                      <a:alpha val="43000"/>
                    </a:schemeClr>
                  </a:outerShdw>
                </a:effectLst>
              </a:rPr>
              <a:t>• Key Ideas and Detail</a:t>
            </a:r>
          </a:p>
          <a:p>
            <a:pPr algn="ctr"/>
            <a:r>
              <a:rPr lang="en-US" sz="2800" dirty="0">
                <a:solidFill>
                  <a:srgbClr val="000000"/>
                </a:solidFill>
                <a:effectLst>
                  <a:outerShdw blurRad="50800" dist="38100" dir="2700000" algn="tl" rotWithShape="0">
                    <a:schemeClr val="tx1">
                      <a:alpha val="43000"/>
                    </a:schemeClr>
                  </a:outerShdw>
                </a:effectLst>
              </a:rPr>
              <a:t>• Integration of Knowledge and Ideas.</a:t>
            </a:r>
          </a:p>
          <a:p>
            <a:pPr algn="ctr"/>
            <a:r>
              <a:rPr lang="en-US" sz="2800" dirty="0">
                <a:solidFill>
                  <a:srgbClr val="000000"/>
                </a:solidFill>
                <a:effectLst>
                  <a:outerShdw blurRad="50800" dist="38100" dir="2700000" algn="tl" rotWithShape="0">
                    <a:schemeClr val="tx1">
                      <a:alpha val="43000"/>
                    </a:schemeClr>
                  </a:outerShdw>
                </a:effectLst>
              </a:rPr>
              <a:t>• Range of Reading and Level of Text Complexity</a:t>
            </a:r>
          </a:p>
          <a:p>
            <a:pPr lvl="1"/>
            <a:endParaRPr lang="en-US" sz="2800" dirty="0">
              <a:solidFill>
                <a:srgbClr val="000000"/>
              </a:solidFill>
            </a:endParaRPr>
          </a:p>
        </p:txBody>
      </p:sp>
      <p:sp>
        <p:nvSpPr>
          <p:cNvPr id="12" name="TextBox 11"/>
          <p:cNvSpPr txBox="1"/>
          <p:nvPr/>
        </p:nvSpPr>
        <p:spPr>
          <a:xfrm>
            <a:off x="1543061" y="3657954"/>
            <a:ext cx="5803546" cy="2246769"/>
          </a:xfrm>
          <a:prstGeom prst="rect">
            <a:avLst/>
          </a:prstGeom>
          <a:noFill/>
        </p:spPr>
        <p:txBody>
          <a:bodyPr wrap="square" rtlCol="0">
            <a:spAutoFit/>
          </a:bodyPr>
          <a:lstStyle/>
          <a:p>
            <a:pPr lvl="0" algn="ctr"/>
            <a:r>
              <a:rPr lang="en-US" sz="2800" b="1" u="sng" dirty="0">
                <a:solidFill>
                  <a:srgbClr val="000000"/>
                </a:solidFill>
              </a:rPr>
              <a:t>Writing Standards:</a:t>
            </a:r>
          </a:p>
          <a:p>
            <a:pPr lvl="1" algn="ctr"/>
            <a:r>
              <a:rPr lang="en-US" sz="2800" dirty="0" smtClean="0">
                <a:solidFill>
                  <a:srgbClr val="000000"/>
                </a:solidFill>
                <a:effectLst>
                  <a:outerShdw blurRad="50800" dist="38100" dir="2700000" algn="tl" rotWithShape="0">
                    <a:schemeClr val="tx1">
                      <a:alpha val="43000"/>
                    </a:schemeClr>
                  </a:outerShdw>
                </a:effectLst>
              </a:rPr>
              <a:t>•Production </a:t>
            </a:r>
            <a:r>
              <a:rPr lang="en-US" sz="2800" dirty="0">
                <a:solidFill>
                  <a:srgbClr val="000000"/>
                </a:solidFill>
                <a:effectLst>
                  <a:outerShdw blurRad="50800" dist="38100" dir="2700000" algn="tl" rotWithShape="0">
                    <a:schemeClr val="tx1">
                      <a:alpha val="43000"/>
                    </a:schemeClr>
                  </a:outerShdw>
                </a:effectLst>
              </a:rPr>
              <a:t>and Distribution of Writing.</a:t>
            </a:r>
          </a:p>
          <a:p>
            <a:pPr lvl="1" algn="ctr"/>
            <a:r>
              <a:rPr lang="en-US" sz="2800" dirty="0" smtClean="0">
                <a:solidFill>
                  <a:srgbClr val="000000"/>
                </a:solidFill>
                <a:effectLst>
                  <a:outerShdw blurRad="50800" dist="38100" dir="2700000" algn="tl" rotWithShape="0">
                    <a:schemeClr val="tx1">
                      <a:alpha val="43000"/>
                    </a:schemeClr>
                  </a:outerShdw>
                </a:effectLst>
              </a:rPr>
              <a:t>•Research </a:t>
            </a:r>
            <a:r>
              <a:rPr lang="en-US" sz="2800" dirty="0">
                <a:solidFill>
                  <a:srgbClr val="000000"/>
                </a:solidFill>
                <a:effectLst>
                  <a:outerShdw blurRad="50800" dist="38100" dir="2700000" algn="tl" rotWithShape="0">
                    <a:schemeClr val="tx1">
                      <a:alpha val="43000"/>
                    </a:schemeClr>
                  </a:outerShdw>
                </a:effectLst>
              </a:rPr>
              <a:t>to Build and Present </a:t>
            </a:r>
            <a:r>
              <a:rPr lang="en-US" sz="2800" dirty="0" smtClean="0">
                <a:solidFill>
                  <a:srgbClr val="000000"/>
                </a:solidFill>
                <a:effectLst>
                  <a:outerShdw blurRad="50800" dist="38100" dir="2700000" algn="tl" rotWithShape="0">
                    <a:schemeClr val="tx1">
                      <a:alpha val="43000"/>
                    </a:schemeClr>
                  </a:outerShdw>
                </a:effectLst>
              </a:rPr>
              <a:t>Writing</a:t>
            </a:r>
          </a:p>
          <a:p>
            <a:pPr lvl="1" algn="ctr"/>
            <a:r>
              <a:rPr lang="en-US" sz="2800" dirty="0" smtClean="0">
                <a:solidFill>
                  <a:srgbClr val="000000"/>
                </a:solidFill>
                <a:effectLst>
                  <a:outerShdw blurRad="50800" dist="38100" dir="2700000" algn="tl" rotWithShape="0">
                    <a:schemeClr val="tx1">
                      <a:alpha val="43000"/>
                    </a:schemeClr>
                  </a:outerShdw>
                </a:effectLst>
              </a:rPr>
              <a:t>•Text types and Purposes</a:t>
            </a:r>
            <a:endParaRPr lang="en-US" sz="2800" dirty="0">
              <a:solidFill>
                <a:srgbClr val="000000"/>
              </a:solidFill>
              <a:effectLst>
                <a:outerShdw blurRad="50800" dist="38100" dir="2700000" algn="tl" rotWithShape="0">
                  <a:schemeClr val="tx1">
                    <a:alpha val="43000"/>
                  </a:schemeClr>
                </a:outerShdw>
              </a:effectLst>
            </a:endParaRPr>
          </a:p>
          <a:p>
            <a:pPr algn="ctr"/>
            <a:endParaRPr lang="en-US" sz="2800" dirty="0">
              <a:solidFill>
                <a:srgbClr val="000000"/>
              </a:solidFill>
            </a:endParaRPr>
          </a:p>
        </p:txBody>
      </p:sp>
    </p:spTree>
    <p:extLst>
      <p:ext uri="{BB962C8B-B14F-4D97-AF65-F5344CB8AC3E}">
        <p14:creationId xmlns:p14="http://schemas.microsoft.com/office/powerpoint/2010/main" val="3133543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1249125209"/>
              </p:ext>
            </p:extLst>
          </p:nvPr>
        </p:nvGraphicFramePr>
        <p:xfrm>
          <a:off x="0" y="99818"/>
          <a:ext cx="9012851" cy="67581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p:cNvSpPr txBox="1"/>
          <p:nvPr/>
        </p:nvSpPr>
        <p:spPr>
          <a:xfrm>
            <a:off x="3209020" y="247076"/>
            <a:ext cx="2321419" cy="769441"/>
          </a:xfrm>
          <a:prstGeom prst="rect">
            <a:avLst/>
          </a:prstGeom>
          <a:noFill/>
        </p:spPr>
        <p:txBody>
          <a:bodyPr wrap="square" rtlCol="0">
            <a:spAutoFit/>
          </a:bodyPr>
          <a:lstStyle/>
          <a:p>
            <a:pPr algn="ctr"/>
            <a:r>
              <a:rPr lang="en-US" sz="4400" b="1" u="sng" dirty="0" smtClean="0">
                <a:solidFill>
                  <a:srgbClr val="000000"/>
                </a:solidFill>
              </a:rPr>
              <a:t>ELA</a:t>
            </a:r>
            <a:endParaRPr lang="en-US" sz="4400" b="1" u="sng" dirty="0">
              <a:solidFill>
                <a:srgbClr val="000000"/>
              </a:solidFill>
            </a:endParaRPr>
          </a:p>
        </p:txBody>
      </p:sp>
      <p:sp>
        <p:nvSpPr>
          <p:cNvPr id="10" name="TextBox 9"/>
          <p:cNvSpPr txBox="1"/>
          <p:nvPr/>
        </p:nvSpPr>
        <p:spPr>
          <a:xfrm>
            <a:off x="2635496" y="882980"/>
            <a:ext cx="3741581" cy="646331"/>
          </a:xfrm>
          <a:prstGeom prst="rect">
            <a:avLst/>
          </a:prstGeom>
          <a:noFill/>
        </p:spPr>
        <p:txBody>
          <a:bodyPr wrap="square" rtlCol="0">
            <a:spAutoFit/>
          </a:bodyPr>
          <a:lstStyle/>
          <a:p>
            <a:pPr lvl="0" algn="ctr"/>
            <a:r>
              <a:rPr lang="en-US" dirty="0" smtClean="0">
                <a:solidFill>
                  <a:srgbClr val="000000"/>
                </a:solidFill>
              </a:rPr>
              <a:t>CC ELA Domain Standards (K-5</a:t>
            </a:r>
            <a:r>
              <a:rPr lang="en-US" sz="1200" dirty="0" smtClean="0">
                <a:solidFill>
                  <a:srgbClr val="000000"/>
                </a:solidFill>
              </a:rPr>
              <a:t>)</a:t>
            </a:r>
          </a:p>
          <a:p>
            <a:pPr algn="ctr"/>
            <a:endParaRPr lang="en-US" dirty="0">
              <a:solidFill>
                <a:srgbClr val="000000"/>
              </a:solidFill>
            </a:endParaRPr>
          </a:p>
        </p:txBody>
      </p:sp>
      <p:grpSp>
        <p:nvGrpSpPr>
          <p:cNvPr id="7" name="Group 6"/>
          <p:cNvGrpSpPr/>
          <p:nvPr/>
        </p:nvGrpSpPr>
        <p:grpSpPr>
          <a:xfrm>
            <a:off x="1597686" y="1215255"/>
            <a:ext cx="5803547" cy="5720602"/>
            <a:chOff x="1803152" y="1351636"/>
            <a:chExt cx="5406545" cy="5406545"/>
          </a:xfrm>
          <a:gradFill flip="none" rotWithShape="1">
            <a:gsLst>
              <a:gs pos="55000">
                <a:srgbClr val="CCFFCC"/>
              </a:gs>
              <a:gs pos="100000">
                <a:srgbClr val="000000"/>
              </a:gs>
            </a:gsLst>
            <a:path path="circle">
              <a:fillToRect r="100000" b="100000"/>
            </a:path>
            <a:tileRect l="-100000" t="-100000"/>
          </a:gradFill>
        </p:grpSpPr>
        <p:sp>
          <p:nvSpPr>
            <p:cNvPr id="13" name="Oval 12"/>
            <p:cNvSpPr/>
            <p:nvPr/>
          </p:nvSpPr>
          <p:spPr>
            <a:xfrm>
              <a:off x="1803152" y="1351636"/>
              <a:ext cx="5406545" cy="5406545"/>
            </a:xfrm>
            <a:prstGeom prst="ellipse">
              <a:avLst/>
            </a:prstGeom>
            <a:grp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4" name="Oval 4"/>
            <p:cNvSpPr/>
            <p:nvPr/>
          </p:nvSpPr>
          <p:spPr>
            <a:xfrm>
              <a:off x="3561631" y="1676029"/>
              <a:ext cx="1889587" cy="97317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241808" tIns="241808" rIns="241808" bIns="241808" numCol="1" spcCol="1270" anchor="ctr" anchorCtr="0">
              <a:noAutofit/>
            </a:bodyPr>
            <a:lstStyle/>
            <a:p>
              <a:pPr lvl="0" algn="ctr" defTabSz="1511300">
                <a:lnSpc>
                  <a:spcPct val="90000"/>
                </a:lnSpc>
                <a:spcBef>
                  <a:spcPct val="0"/>
                </a:spcBef>
                <a:spcAft>
                  <a:spcPct val="35000"/>
                </a:spcAft>
              </a:pPr>
              <a:endParaRPr lang="en-US" sz="3400" kern="1200"/>
            </a:p>
          </p:txBody>
        </p:sp>
      </p:grpSp>
      <p:sp>
        <p:nvSpPr>
          <p:cNvPr id="2" name="TextBox 1"/>
          <p:cNvSpPr txBox="1"/>
          <p:nvPr/>
        </p:nvSpPr>
        <p:spPr>
          <a:xfrm>
            <a:off x="2867635" y="1421941"/>
            <a:ext cx="3345573" cy="769441"/>
          </a:xfrm>
          <a:prstGeom prst="rect">
            <a:avLst/>
          </a:prstGeom>
          <a:noFill/>
        </p:spPr>
        <p:txBody>
          <a:bodyPr wrap="square" rtlCol="0">
            <a:spAutoFit/>
          </a:bodyPr>
          <a:lstStyle/>
          <a:p>
            <a:pPr algn="ctr"/>
            <a:r>
              <a:rPr lang="en-US" sz="4400" b="1" u="sng" dirty="0">
                <a:solidFill>
                  <a:srgbClr val="000000"/>
                </a:solidFill>
              </a:rPr>
              <a:t>Mathematics</a:t>
            </a:r>
          </a:p>
        </p:txBody>
      </p:sp>
      <p:sp>
        <p:nvSpPr>
          <p:cNvPr id="3" name="TextBox 2"/>
          <p:cNvSpPr txBox="1"/>
          <p:nvPr/>
        </p:nvSpPr>
        <p:spPr>
          <a:xfrm>
            <a:off x="2348734" y="2130100"/>
            <a:ext cx="4410695" cy="369332"/>
          </a:xfrm>
          <a:prstGeom prst="rect">
            <a:avLst/>
          </a:prstGeom>
          <a:noFill/>
        </p:spPr>
        <p:txBody>
          <a:bodyPr wrap="square" rtlCol="0">
            <a:spAutoFit/>
          </a:bodyPr>
          <a:lstStyle/>
          <a:p>
            <a:pPr lvl="0" algn="ctr"/>
            <a:r>
              <a:rPr lang="en-US" dirty="0" smtClean="0">
                <a:solidFill>
                  <a:schemeClr val="bg1"/>
                </a:solidFill>
              </a:rPr>
              <a:t>CC Math Domain Standards (K-5)</a:t>
            </a:r>
          </a:p>
        </p:txBody>
      </p:sp>
      <p:sp>
        <p:nvSpPr>
          <p:cNvPr id="4" name="TextBox 3"/>
          <p:cNvSpPr txBox="1"/>
          <p:nvPr/>
        </p:nvSpPr>
        <p:spPr>
          <a:xfrm>
            <a:off x="1597686" y="2485777"/>
            <a:ext cx="5653337" cy="2831544"/>
          </a:xfrm>
          <a:prstGeom prst="rect">
            <a:avLst/>
          </a:prstGeom>
          <a:noFill/>
        </p:spPr>
        <p:txBody>
          <a:bodyPr wrap="square" rtlCol="0">
            <a:spAutoFit/>
          </a:bodyPr>
          <a:lstStyle/>
          <a:p>
            <a:pPr lvl="0" algn="ctr"/>
            <a:r>
              <a:rPr lang="en-US" sz="3200" dirty="0" smtClean="0">
                <a:solidFill>
                  <a:srgbClr val="000000"/>
                </a:solidFill>
                <a:effectLst>
                  <a:outerShdw blurRad="50800" dist="38100" dir="2700000" algn="tl" rotWithShape="0">
                    <a:schemeClr val="tx1">
                      <a:alpha val="43000"/>
                    </a:schemeClr>
                  </a:outerShdw>
                </a:effectLst>
              </a:rPr>
              <a:t>•Geometry</a:t>
            </a:r>
          </a:p>
          <a:p>
            <a:pPr lvl="0" algn="ctr"/>
            <a:r>
              <a:rPr lang="en-US" sz="3200" dirty="0" smtClean="0">
                <a:solidFill>
                  <a:srgbClr val="000000"/>
                </a:solidFill>
                <a:effectLst>
                  <a:outerShdw blurRad="50800" dist="38100" dir="2700000" algn="tl" rotWithShape="0">
                    <a:schemeClr val="tx1">
                      <a:alpha val="43000"/>
                    </a:schemeClr>
                  </a:outerShdw>
                </a:effectLst>
              </a:rPr>
              <a:t>•Counting and Cardinality</a:t>
            </a:r>
          </a:p>
          <a:p>
            <a:pPr lvl="0" algn="ctr"/>
            <a:r>
              <a:rPr lang="en-US" sz="3200" dirty="0" smtClean="0">
                <a:solidFill>
                  <a:srgbClr val="000000"/>
                </a:solidFill>
                <a:effectLst>
                  <a:outerShdw blurRad="50800" dist="38100" dir="2700000" algn="tl" rotWithShape="0">
                    <a:schemeClr val="tx1">
                      <a:alpha val="43000"/>
                    </a:schemeClr>
                  </a:outerShdw>
                </a:effectLst>
              </a:rPr>
              <a:t>•Measurement and Data</a:t>
            </a:r>
          </a:p>
          <a:p>
            <a:pPr algn="ctr"/>
            <a:r>
              <a:rPr lang="en-US" sz="3200" dirty="0" smtClean="0">
                <a:solidFill>
                  <a:srgbClr val="000000"/>
                </a:solidFill>
                <a:effectLst>
                  <a:outerShdw blurRad="50800" dist="38100" dir="2700000" algn="tl" rotWithShape="0">
                    <a:schemeClr val="tx1">
                      <a:alpha val="43000"/>
                    </a:schemeClr>
                  </a:outerShdw>
                </a:effectLst>
              </a:rPr>
              <a:t>•Operations and Algebraic Thinking</a:t>
            </a:r>
          </a:p>
          <a:p>
            <a:pPr lvl="0" algn="ctr"/>
            <a:endParaRPr lang="en-US" sz="3200" dirty="0">
              <a:solidFill>
                <a:srgbClr val="000000"/>
              </a:solidFill>
            </a:endParaRPr>
          </a:p>
          <a:p>
            <a:pPr algn="ctr"/>
            <a:endParaRPr lang="en-US" dirty="0"/>
          </a:p>
        </p:txBody>
      </p:sp>
    </p:spTree>
    <p:extLst>
      <p:ext uri="{BB962C8B-B14F-4D97-AF65-F5344CB8AC3E}">
        <p14:creationId xmlns:p14="http://schemas.microsoft.com/office/powerpoint/2010/main" val="1569880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1123094151"/>
              </p:ext>
            </p:extLst>
          </p:nvPr>
        </p:nvGraphicFramePr>
        <p:xfrm>
          <a:off x="0" y="99818"/>
          <a:ext cx="9012851" cy="67581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p:cNvSpPr txBox="1"/>
          <p:nvPr/>
        </p:nvSpPr>
        <p:spPr>
          <a:xfrm>
            <a:off x="3209020" y="247076"/>
            <a:ext cx="2321419" cy="769441"/>
          </a:xfrm>
          <a:prstGeom prst="rect">
            <a:avLst/>
          </a:prstGeom>
          <a:noFill/>
        </p:spPr>
        <p:txBody>
          <a:bodyPr wrap="square" rtlCol="0">
            <a:spAutoFit/>
          </a:bodyPr>
          <a:lstStyle/>
          <a:p>
            <a:pPr algn="ctr"/>
            <a:r>
              <a:rPr lang="en-US" sz="4400" b="1" u="sng" dirty="0" smtClean="0">
                <a:solidFill>
                  <a:srgbClr val="000000"/>
                </a:solidFill>
              </a:rPr>
              <a:t>ELA</a:t>
            </a:r>
            <a:endParaRPr lang="en-US" sz="4400" b="1" u="sng" dirty="0">
              <a:solidFill>
                <a:srgbClr val="000000"/>
              </a:solidFill>
            </a:endParaRPr>
          </a:p>
        </p:txBody>
      </p:sp>
      <p:sp>
        <p:nvSpPr>
          <p:cNvPr id="10" name="TextBox 9"/>
          <p:cNvSpPr txBox="1"/>
          <p:nvPr/>
        </p:nvSpPr>
        <p:spPr>
          <a:xfrm>
            <a:off x="2635496" y="882980"/>
            <a:ext cx="3741581" cy="646331"/>
          </a:xfrm>
          <a:prstGeom prst="rect">
            <a:avLst/>
          </a:prstGeom>
          <a:noFill/>
        </p:spPr>
        <p:txBody>
          <a:bodyPr wrap="square" rtlCol="0">
            <a:spAutoFit/>
          </a:bodyPr>
          <a:lstStyle/>
          <a:p>
            <a:pPr lvl="0" algn="ctr"/>
            <a:r>
              <a:rPr lang="en-US" dirty="0" smtClean="0">
                <a:solidFill>
                  <a:srgbClr val="000000"/>
                </a:solidFill>
              </a:rPr>
              <a:t>CC ELA Domain Standards (K-5</a:t>
            </a:r>
            <a:r>
              <a:rPr lang="en-US" sz="1200" dirty="0" smtClean="0">
                <a:solidFill>
                  <a:srgbClr val="000000"/>
                </a:solidFill>
              </a:rPr>
              <a:t>)</a:t>
            </a:r>
          </a:p>
          <a:p>
            <a:pPr algn="ctr"/>
            <a:endParaRPr lang="en-US" dirty="0">
              <a:solidFill>
                <a:srgbClr val="000000"/>
              </a:solidFill>
            </a:endParaRPr>
          </a:p>
        </p:txBody>
      </p:sp>
      <p:grpSp>
        <p:nvGrpSpPr>
          <p:cNvPr id="7" name="Group 6"/>
          <p:cNvGrpSpPr/>
          <p:nvPr/>
        </p:nvGrpSpPr>
        <p:grpSpPr>
          <a:xfrm>
            <a:off x="1597686" y="1215255"/>
            <a:ext cx="5803547" cy="5720602"/>
            <a:chOff x="1803152" y="1351636"/>
            <a:chExt cx="5406545" cy="5406545"/>
          </a:xfrm>
          <a:gradFill flip="none" rotWithShape="1">
            <a:gsLst>
              <a:gs pos="24000">
                <a:srgbClr val="CCFFCC"/>
              </a:gs>
              <a:gs pos="100000">
                <a:srgbClr val="000000"/>
              </a:gs>
            </a:gsLst>
            <a:path path="circle">
              <a:fillToRect r="100000" b="100000"/>
            </a:path>
            <a:tileRect l="-100000" t="-100000"/>
          </a:gradFill>
        </p:grpSpPr>
        <p:sp>
          <p:nvSpPr>
            <p:cNvPr id="13" name="Oval 12"/>
            <p:cNvSpPr/>
            <p:nvPr/>
          </p:nvSpPr>
          <p:spPr>
            <a:xfrm>
              <a:off x="1803152" y="1351636"/>
              <a:ext cx="5406545" cy="5406545"/>
            </a:xfrm>
            <a:prstGeom prst="ellipse">
              <a:avLst/>
            </a:prstGeom>
            <a:grp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4" name="Oval 4"/>
            <p:cNvSpPr/>
            <p:nvPr/>
          </p:nvSpPr>
          <p:spPr>
            <a:xfrm>
              <a:off x="3561631" y="1676029"/>
              <a:ext cx="1889587" cy="97317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241808" tIns="241808" rIns="241808" bIns="241808" numCol="1" spcCol="1270" anchor="ctr" anchorCtr="0">
              <a:noAutofit/>
            </a:bodyPr>
            <a:lstStyle/>
            <a:p>
              <a:pPr lvl="0" algn="ctr" defTabSz="1511300">
                <a:lnSpc>
                  <a:spcPct val="90000"/>
                </a:lnSpc>
                <a:spcBef>
                  <a:spcPct val="0"/>
                </a:spcBef>
                <a:spcAft>
                  <a:spcPct val="35000"/>
                </a:spcAft>
              </a:pPr>
              <a:endParaRPr lang="en-US" sz="3400" kern="1200"/>
            </a:p>
          </p:txBody>
        </p:sp>
      </p:grpSp>
      <p:sp>
        <p:nvSpPr>
          <p:cNvPr id="2" name="TextBox 1"/>
          <p:cNvSpPr txBox="1"/>
          <p:nvPr/>
        </p:nvSpPr>
        <p:spPr>
          <a:xfrm>
            <a:off x="2867635" y="1421941"/>
            <a:ext cx="3345573" cy="769441"/>
          </a:xfrm>
          <a:prstGeom prst="rect">
            <a:avLst/>
          </a:prstGeom>
          <a:noFill/>
        </p:spPr>
        <p:txBody>
          <a:bodyPr wrap="square" rtlCol="0">
            <a:spAutoFit/>
          </a:bodyPr>
          <a:lstStyle/>
          <a:p>
            <a:pPr algn="ctr"/>
            <a:r>
              <a:rPr lang="en-US" sz="4400" b="1" u="sng" dirty="0">
                <a:solidFill>
                  <a:srgbClr val="000000"/>
                </a:solidFill>
              </a:rPr>
              <a:t>Mathematics</a:t>
            </a:r>
          </a:p>
        </p:txBody>
      </p:sp>
      <p:sp>
        <p:nvSpPr>
          <p:cNvPr id="3" name="TextBox 2"/>
          <p:cNvSpPr txBox="1"/>
          <p:nvPr/>
        </p:nvSpPr>
        <p:spPr>
          <a:xfrm>
            <a:off x="2348734" y="2130100"/>
            <a:ext cx="4410695" cy="369332"/>
          </a:xfrm>
          <a:prstGeom prst="rect">
            <a:avLst/>
          </a:prstGeom>
          <a:noFill/>
        </p:spPr>
        <p:txBody>
          <a:bodyPr wrap="square" rtlCol="0">
            <a:spAutoFit/>
          </a:bodyPr>
          <a:lstStyle/>
          <a:p>
            <a:pPr lvl="0" algn="ctr"/>
            <a:r>
              <a:rPr lang="en-US" dirty="0" smtClean="0">
                <a:solidFill>
                  <a:srgbClr val="000000"/>
                </a:solidFill>
              </a:rPr>
              <a:t>CC Math Domain Standards (K-5)</a:t>
            </a:r>
          </a:p>
        </p:txBody>
      </p:sp>
      <p:sp>
        <p:nvSpPr>
          <p:cNvPr id="12" name="Oval 11"/>
          <p:cNvSpPr/>
          <p:nvPr/>
        </p:nvSpPr>
        <p:spPr>
          <a:xfrm>
            <a:off x="2198520" y="2416858"/>
            <a:ext cx="4560909" cy="4534950"/>
          </a:xfrm>
          <a:prstGeom prst="ellipse">
            <a:avLst/>
          </a:prstGeom>
          <a:gradFill flip="none" rotWithShape="1">
            <a:gsLst>
              <a:gs pos="40000">
                <a:srgbClr val="66CCFF">
                  <a:alpha val="81000"/>
                </a:srgbClr>
              </a:gs>
              <a:gs pos="100000">
                <a:schemeClr val="bg1"/>
              </a:gs>
            </a:gsLst>
            <a:path path="circle">
              <a:fillToRect r="100000" b="100000"/>
            </a:path>
            <a:tileRect l="-100000" t="-100000"/>
          </a:gra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6" name="TextBox 5"/>
          <p:cNvSpPr txBox="1"/>
          <p:nvPr/>
        </p:nvSpPr>
        <p:spPr>
          <a:xfrm>
            <a:off x="3485290" y="2499432"/>
            <a:ext cx="2045149" cy="769441"/>
          </a:xfrm>
          <a:prstGeom prst="rect">
            <a:avLst/>
          </a:prstGeom>
          <a:noFill/>
        </p:spPr>
        <p:txBody>
          <a:bodyPr wrap="square" rtlCol="0">
            <a:spAutoFit/>
          </a:bodyPr>
          <a:lstStyle/>
          <a:p>
            <a:pPr algn="ctr"/>
            <a:r>
              <a:rPr lang="en-US" sz="4400" b="1" u="sng" dirty="0" smtClean="0">
                <a:solidFill>
                  <a:srgbClr val="000000"/>
                </a:solidFill>
              </a:rPr>
              <a:t>Science</a:t>
            </a:r>
            <a:endParaRPr lang="en-US" sz="4400" b="1" u="sng" dirty="0">
              <a:solidFill>
                <a:srgbClr val="000000"/>
              </a:solidFill>
            </a:endParaRPr>
          </a:p>
        </p:txBody>
      </p:sp>
      <p:sp>
        <p:nvSpPr>
          <p:cNvPr id="16" name="TextBox 15"/>
          <p:cNvSpPr txBox="1"/>
          <p:nvPr/>
        </p:nvSpPr>
        <p:spPr>
          <a:xfrm>
            <a:off x="2198520" y="3179138"/>
            <a:ext cx="4410695" cy="369332"/>
          </a:xfrm>
          <a:prstGeom prst="rect">
            <a:avLst/>
          </a:prstGeom>
          <a:noFill/>
        </p:spPr>
        <p:txBody>
          <a:bodyPr wrap="square" rtlCol="0">
            <a:spAutoFit/>
          </a:bodyPr>
          <a:lstStyle/>
          <a:p>
            <a:pPr lvl="0" algn="ctr"/>
            <a:r>
              <a:rPr lang="en-US" dirty="0" err="1" smtClean="0">
                <a:solidFill>
                  <a:srgbClr val="000000"/>
                </a:solidFill>
              </a:rPr>
              <a:t>Natl</a:t>
            </a:r>
            <a:r>
              <a:rPr lang="en-US" dirty="0" smtClean="0">
                <a:solidFill>
                  <a:srgbClr val="000000"/>
                </a:solidFill>
              </a:rPr>
              <a:t> Science Standards (K-5)</a:t>
            </a:r>
          </a:p>
        </p:txBody>
      </p:sp>
      <p:sp>
        <p:nvSpPr>
          <p:cNvPr id="17" name="TextBox 16"/>
          <p:cNvSpPr txBox="1"/>
          <p:nvPr/>
        </p:nvSpPr>
        <p:spPr>
          <a:xfrm>
            <a:off x="2034654" y="3441680"/>
            <a:ext cx="5148093" cy="3416320"/>
          </a:xfrm>
          <a:prstGeom prst="rect">
            <a:avLst/>
          </a:prstGeom>
          <a:noFill/>
        </p:spPr>
        <p:txBody>
          <a:bodyPr wrap="square" rtlCol="0">
            <a:spAutoFit/>
          </a:bodyPr>
          <a:lstStyle/>
          <a:p>
            <a:pPr lvl="0" algn="ctr"/>
            <a:r>
              <a:rPr lang="en-US" b="1" dirty="0" smtClean="0">
                <a:effectLst>
                  <a:outerShdw blurRad="76200" dist="25400" dir="2700000" sx="101000" sy="101000" algn="tl" rotWithShape="0">
                    <a:srgbClr val="000000"/>
                  </a:outerShdw>
                </a:effectLst>
              </a:rPr>
              <a:t>CONTENT STANDARD D: EARTH AND SPACE SCIENCE</a:t>
            </a:r>
            <a:r>
              <a:rPr lang="en-US" dirty="0" smtClean="0">
                <a:effectLst>
                  <a:outerShdw blurRad="76200" dist="25400" dir="2700000" sx="101000" sy="101000" algn="tl" rotWithShape="0">
                    <a:srgbClr val="000000"/>
                  </a:outerShdw>
                </a:effectLst>
              </a:rPr>
              <a:t/>
            </a:r>
            <a:br>
              <a:rPr lang="en-US" dirty="0" smtClean="0">
                <a:effectLst>
                  <a:outerShdw blurRad="76200" dist="25400" dir="2700000" sx="101000" sy="101000" algn="tl" rotWithShape="0">
                    <a:srgbClr val="000000"/>
                  </a:outerShdw>
                </a:effectLst>
              </a:rPr>
            </a:br>
            <a:r>
              <a:rPr lang="en-US" dirty="0" smtClean="0">
                <a:effectLst>
                  <a:outerShdw blurRad="76200" dist="25400" dir="2700000" sx="101000" sy="101000" algn="tl" rotWithShape="0">
                    <a:srgbClr val="000000"/>
                  </a:outerShdw>
                </a:effectLst>
              </a:rPr>
              <a:t>D1. Properties of earth materials</a:t>
            </a:r>
            <a:br>
              <a:rPr lang="en-US" dirty="0" smtClean="0">
                <a:effectLst>
                  <a:outerShdw blurRad="76200" dist="25400" dir="2700000" sx="101000" sy="101000" algn="tl" rotWithShape="0">
                    <a:srgbClr val="000000"/>
                  </a:outerShdw>
                </a:effectLst>
              </a:rPr>
            </a:br>
            <a:r>
              <a:rPr lang="en-US" dirty="0" smtClean="0">
                <a:effectLst>
                  <a:outerShdw blurRad="76200" dist="25400" dir="2700000" sx="101000" sy="101000" algn="tl" rotWithShape="0">
                    <a:srgbClr val="000000"/>
                  </a:outerShdw>
                </a:effectLst>
              </a:rPr>
              <a:t>D2. Objects in the sky</a:t>
            </a:r>
            <a:br>
              <a:rPr lang="en-US" dirty="0" smtClean="0">
                <a:effectLst>
                  <a:outerShdw blurRad="76200" dist="25400" dir="2700000" sx="101000" sy="101000" algn="tl" rotWithShape="0">
                    <a:srgbClr val="000000"/>
                  </a:outerShdw>
                </a:effectLst>
              </a:rPr>
            </a:br>
            <a:r>
              <a:rPr lang="en-US" dirty="0" smtClean="0">
                <a:effectLst>
                  <a:outerShdw blurRad="76200" dist="25400" dir="2700000" sx="101000" sy="101000" algn="tl" rotWithShape="0">
                    <a:srgbClr val="000000"/>
                  </a:outerShdw>
                </a:effectLst>
              </a:rPr>
              <a:t>D3. Changes in earth and sky</a:t>
            </a:r>
          </a:p>
          <a:p>
            <a:pPr lvl="0" algn="ctr"/>
            <a:r>
              <a:rPr lang="en-US" b="1" dirty="0" smtClean="0">
                <a:effectLst>
                  <a:outerShdw blurRad="76200" dist="25400" dir="2700000" sx="101000" sy="101000" algn="tl" rotWithShape="0">
                    <a:srgbClr val="000000"/>
                  </a:outerShdw>
                </a:effectLst>
              </a:rPr>
              <a:t>CONTENT STANDARD E: SCIENCE AND TECHNOLOGY</a:t>
            </a:r>
            <a:r>
              <a:rPr lang="en-US" dirty="0" smtClean="0">
                <a:effectLst>
                  <a:outerShdw blurRad="76200" dist="25400" dir="2700000" sx="101000" sy="101000" algn="tl" rotWithShape="0">
                    <a:srgbClr val="000000"/>
                  </a:outerShdw>
                </a:effectLst>
              </a:rPr>
              <a:t/>
            </a:r>
            <a:br>
              <a:rPr lang="en-US" dirty="0" smtClean="0">
                <a:effectLst>
                  <a:outerShdw blurRad="76200" dist="25400" dir="2700000" sx="101000" sy="101000" algn="tl" rotWithShape="0">
                    <a:srgbClr val="000000"/>
                  </a:outerShdw>
                </a:effectLst>
              </a:rPr>
            </a:br>
            <a:r>
              <a:rPr lang="en-US" dirty="0" smtClean="0">
                <a:effectLst>
                  <a:outerShdw blurRad="76200" dist="25400" dir="2700000" sx="101000" sy="101000" algn="tl" rotWithShape="0">
                    <a:srgbClr val="000000"/>
                  </a:outerShdw>
                </a:effectLst>
              </a:rPr>
              <a:t>E1. Abilities of technological design</a:t>
            </a:r>
            <a:br>
              <a:rPr lang="en-US" dirty="0" smtClean="0">
                <a:effectLst>
                  <a:outerShdw blurRad="76200" dist="25400" dir="2700000" sx="101000" sy="101000" algn="tl" rotWithShape="0">
                    <a:srgbClr val="000000"/>
                  </a:outerShdw>
                </a:effectLst>
              </a:rPr>
            </a:br>
            <a:r>
              <a:rPr lang="en-US" dirty="0" smtClean="0">
                <a:effectLst>
                  <a:outerShdw blurRad="76200" dist="25400" dir="2700000" sx="101000" sy="101000" algn="tl" rotWithShape="0">
                    <a:srgbClr val="000000"/>
                  </a:outerShdw>
                </a:effectLst>
              </a:rPr>
              <a:t>E2. Understanding about science and technology</a:t>
            </a:r>
            <a:br>
              <a:rPr lang="en-US" dirty="0" smtClean="0">
                <a:effectLst>
                  <a:outerShdw blurRad="76200" dist="25400" dir="2700000" sx="101000" sy="101000" algn="tl" rotWithShape="0">
                    <a:srgbClr val="000000"/>
                  </a:outerShdw>
                </a:effectLst>
              </a:rPr>
            </a:br>
            <a:r>
              <a:rPr lang="en-US" dirty="0" smtClean="0">
                <a:effectLst>
                  <a:outerShdw blurRad="76200" dist="25400" dir="2700000" sx="101000" sy="101000" algn="tl" rotWithShape="0">
                    <a:srgbClr val="000000"/>
                  </a:outerShdw>
                </a:effectLst>
              </a:rPr>
              <a:t>E3. Abilities to distinguish between natural objects and objects made by humans</a:t>
            </a:r>
          </a:p>
          <a:p>
            <a:pPr lvl="0" algn="ctr"/>
            <a:r>
              <a:rPr lang="en-US" b="1" dirty="0" smtClean="0">
                <a:effectLst>
                  <a:outerShdw blurRad="76200" dist="25400" dir="2700000" sx="101000" sy="101000" algn="tl" rotWithShape="0">
                    <a:srgbClr val="000000"/>
                  </a:outerShdw>
                </a:effectLst>
              </a:rPr>
              <a:t>CONTENT STANDARD G: SCIENCE AS INQUIRY</a:t>
            </a:r>
            <a:r>
              <a:rPr lang="en-US" dirty="0" smtClean="0">
                <a:effectLst>
                  <a:outerShdw blurRad="76200" dist="25400" dir="2700000" sx="101000" sy="101000" algn="tl" rotWithShape="0">
                    <a:srgbClr val="000000"/>
                  </a:outerShdw>
                </a:effectLst>
              </a:rPr>
              <a:t/>
            </a:r>
            <a:br>
              <a:rPr lang="en-US" dirty="0" smtClean="0">
                <a:effectLst>
                  <a:outerShdw blurRad="76200" dist="25400" dir="2700000" sx="101000" sy="101000" algn="tl" rotWithShape="0">
                    <a:srgbClr val="000000"/>
                  </a:outerShdw>
                </a:effectLst>
              </a:rPr>
            </a:br>
            <a:r>
              <a:rPr lang="en-US" dirty="0" smtClean="0">
                <a:effectLst>
                  <a:outerShdw blurRad="76200" dist="25400" dir="2700000" sx="101000" sy="101000" algn="tl" rotWithShape="0">
                    <a:srgbClr val="000000"/>
                  </a:outerShdw>
                </a:effectLst>
              </a:rPr>
              <a:t>G1. Science as a human endeavor:</a:t>
            </a:r>
          </a:p>
          <a:p>
            <a:pPr algn="ctr"/>
            <a:endParaRPr lang="en-US" dirty="0">
              <a:effectLst>
                <a:outerShdw blurRad="76200" dist="25400" dir="2700000" sx="101000" sy="101000" algn="tl" rotWithShape="0">
                  <a:srgbClr val="000000"/>
                </a:outerShdw>
              </a:effectLst>
            </a:endParaRPr>
          </a:p>
        </p:txBody>
      </p:sp>
    </p:spTree>
    <p:extLst>
      <p:ext uri="{BB962C8B-B14F-4D97-AF65-F5344CB8AC3E}">
        <p14:creationId xmlns:p14="http://schemas.microsoft.com/office/powerpoint/2010/main" val="3241344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609600" y="1220488"/>
            <a:ext cx="3733800" cy="4114800"/>
          </a:xfrm>
        </p:spPr>
        <p:txBody>
          <a:bodyPr>
            <a:normAutofit/>
          </a:bodyPr>
          <a:lstStyle/>
          <a:p>
            <a:pPr marL="0" indent="0">
              <a:buNone/>
            </a:pPr>
            <a:r>
              <a:rPr lang="en-US" sz="3200" dirty="0" smtClean="0">
                <a:solidFill>
                  <a:srgbClr val="FF6600"/>
                </a:solidFill>
              </a:rPr>
              <a:t>Mathematics  </a:t>
            </a:r>
            <a:r>
              <a:rPr lang="en-US" sz="2800" dirty="0" smtClean="0">
                <a:solidFill>
                  <a:srgbClr val="FF6600"/>
                </a:solidFill>
              </a:rPr>
              <a:t>5</a:t>
            </a:r>
            <a:r>
              <a:rPr lang="en-US" sz="2800" baseline="30000" dirty="0" smtClean="0">
                <a:solidFill>
                  <a:srgbClr val="FF6600"/>
                </a:solidFill>
              </a:rPr>
              <a:t>th</a:t>
            </a:r>
            <a:r>
              <a:rPr lang="en-US" sz="2800" dirty="0" smtClean="0">
                <a:solidFill>
                  <a:srgbClr val="FF6600"/>
                </a:solidFill>
              </a:rPr>
              <a:t> Grade</a:t>
            </a:r>
          </a:p>
          <a:p>
            <a:pPr marL="0" indent="0">
              <a:buNone/>
            </a:pPr>
            <a:r>
              <a:rPr lang="en-US" sz="2400" dirty="0"/>
              <a:t>Number and Operations in Base </a:t>
            </a:r>
            <a:r>
              <a:rPr lang="en-US" sz="2400" dirty="0" smtClean="0"/>
              <a:t>Ten</a:t>
            </a:r>
          </a:p>
          <a:p>
            <a:pPr marL="0" indent="0">
              <a:buNone/>
            </a:pPr>
            <a:r>
              <a:rPr lang="en-US" sz="2400" dirty="0" smtClean="0"/>
              <a:t>Measurement &amp; Data</a:t>
            </a:r>
          </a:p>
          <a:p>
            <a:pPr marL="0" indent="0">
              <a:buNone/>
            </a:pPr>
            <a:r>
              <a:rPr lang="en-US" sz="2400" dirty="0" smtClean="0"/>
              <a:t>Geometry</a:t>
            </a:r>
          </a:p>
        </p:txBody>
      </p:sp>
      <p:sp>
        <p:nvSpPr>
          <p:cNvPr id="3" name="Content Placeholder 2"/>
          <p:cNvSpPr>
            <a:spLocks noGrp="1"/>
          </p:cNvSpPr>
          <p:nvPr>
            <p:ph sz="quarter" idx="14"/>
          </p:nvPr>
        </p:nvSpPr>
        <p:spPr>
          <a:xfrm>
            <a:off x="4800600" y="1217871"/>
            <a:ext cx="3733800" cy="4817442"/>
          </a:xfrm>
        </p:spPr>
        <p:txBody>
          <a:bodyPr>
            <a:normAutofit lnSpcReduction="10000"/>
          </a:bodyPr>
          <a:lstStyle/>
          <a:p>
            <a:pPr marL="0" indent="0">
              <a:buNone/>
            </a:pPr>
            <a:r>
              <a:rPr lang="en-US" sz="3200" dirty="0">
                <a:solidFill>
                  <a:srgbClr val="FF6600"/>
                </a:solidFill>
              </a:rPr>
              <a:t>English Language Arts </a:t>
            </a:r>
            <a:r>
              <a:rPr lang="en-US" sz="1800" dirty="0" smtClean="0">
                <a:solidFill>
                  <a:srgbClr val="FF6600"/>
                </a:solidFill>
              </a:rPr>
              <a:t> </a:t>
            </a:r>
            <a:r>
              <a:rPr lang="en-US" sz="2800" dirty="0">
                <a:solidFill>
                  <a:srgbClr val="FF6600"/>
                </a:solidFill>
              </a:rPr>
              <a:t>5th </a:t>
            </a:r>
            <a:r>
              <a:rPr lang="en-US" sz="2800" dirty="0" smtClean="0">
                <a:solidFill>
                  <a:srgbClr val="FF6600"/>
                </a:solidFill>
              </a:rPr>
              <a:t>Grade</a:t>
            </a:r>
          </a:p>
          <a:p>
            <a:pPr marL="0" indent="0">
              <a:buNone/>
            </a:pPr>
            <a:r>
              <a:rPr lang="en-US" sz="2400" dirty="0" smtClean="0"/>
              <a:t>Reading Standards for Informational Text</a:t>
            </a:r>
          </a:p>
          <a:p>
            <a:pPr marL="0" indent="0">
              <a:buNone/>
            </a:pPr>
            <a:r>
              <a:rPr lang="en-US" sz="2400" dirty="0" smtClean="0"/>
              <a:t>Text Types and Purposes</a:t>
            </a:r>
          </a:p>
          <a:p>
            <a:pPr marL="0" indent="0">
              <a:buNone/>
            </a:pPr>
            <a:r>
              <a:rPr lang="en-US" sz="2400" dirty="0" smtClean="0"/>
              <a:t>Production &amp; Distribution of Writing</a:t>
            </a:r>
          </a:p>
          <a:p>
            <a:pPr marL="0" indent="0">
              <a:buNone/>
            </a:pPr>
            <a:r>
              <a:rPr lang="en-US" sz="2400" dirty="0" smtClean="0"/>
              <a:t>Comprehension &amp; Collaboration</a:t>
            </a:r>
          </a:p>
          <a:p>
            <a:pPr marL="0" indent="0">
              <a:buNone/>
            </a:pPr>
            <a:r>
              <a:rPr lang="en-US" sz="2400" dirty="0" smtClean="0"/>
              <a:t>Presentation of Knowledge &amp; Ideas</a:t>
            </a:r>
            <a:endParaRPr lang="en-US" sz="2400" dirty="0"/>
          </a:p>
        </p:txBody>
      </p:sp>
      <p:sp>
        <p:nvSpPr>
          <p:cNvPr id="4" name="Title 3"/>
          <p:cNvSpPr>
            <a:spLocks noGrp="1"/>
          </p:cNvSpPr>
          <p:nvPr>
            <p:ph type="title"/>
          </p:nvPr>
        </p:nvSpPr>
        <p:spPr>
          <a:xfrm>
            <a:off x="609600" y="274638"/>
            <a:ext cx="7924800" cy="945850"/>
          </a:xfrm>
        </p:spPr>
        <p:txBody>
          <a:bodyPr/>
          <a:lstStyle/>
          <a:p>
            <a:r>
              <a:rPr lang="en-US" sz="3200" dirty="0"/>
              <a:t>Identify the academic goals and learning standards to be </a:t>
            </a:r>
            <a:r>
              <a:rPr lang="en-US" sz="3200" dirty="0" smtClean="0"/>
              <a:t>emphasized</a:t>
            </a:r>
            <a:endParaRPr lang="en-US" dirty="0"/>
          </a:p>
        </p:txBody>
      </p:sp>
    </p:spTree>
    <p:extLst>
      <p:ext uri="{BB962C8B-B14F-4D97-AF65-F5344CB8AC3E}">
        <p14:creationId xmlns:p14="http://schemas.microsoft.com/office/powerpoint/2010/main" val="1715227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4-04 at 1.25.19 PM.png"/>
          <p:cNvPicPr>
            <a:picLocks noChangeAspect="1"/>
          </p:cNvPicPr>
          <p:nvPr/>
        </p:nvPicPr>
        <p:blipFill>
          <a:blip r:embed="rId3"/>
          <a:stretch>
            <a:fillRect/>
          </a:stretch>
        </p:blipFill>
        <p:spPr>
          <a:xfrm>
            <a:off x="563095" y="1602380"/>
            <a:ext cx="2298293" cy="2711226"/>
          </a:xfrm>
          <a:prstGeom prst="rect">
            <a:avLst/>
          </a:prstGeom>
          <a:ln>
            <a:solidFill>
              <a:srgbClr val="DC9E1F"/>
            </a:solidFill>
          </a:ln>
        </p:spPr>
      </p:pic>
      <p:sp>
        <p:nvSpPr>
          <p:cNvPr id="3" name="TextBox 2"/>
          <p:cNvSpPr txBox="1"/>
          <p:nvPr/>
        </p:nvSpPr>
        <p:spPr>
          <a:xfrm>
            <a:off x="514838" y="4313609"/>
            <a:ext cx="2345349" cy="830997"/>
          </a:xfrm>
          <a:prstGeom prst="rect">
            <a:avLst/>
          </a:prstGeom>
          <a:noFill/>
        </p:spPr>
        <p:txBody>
          <a:bodyPr wrap="square" rtlCol="0">
            <a:spAutoFit/>
          </a:bodyPr>
          <a:lstStyle/>
          <a:p>
            <a:pPr algn="ctr"/>
            <a:r>
              <a:rPr lang="en-US" dirty="0" smtClean="0">
                <a:solidFill>
                  <a:srgbClr val="FFFFFF"/>
                </a:solidFill>
              </a:rPr>
              <a:t>Infinity and Me</a:t>
            </a:r>
          </a:p>
          <a:p>
            <a:pPr algn="ctr"/>
            <a:r>
              <a:rPr lang="en-US" dirty="0" smtClean="0">
                <a:solidFill>
                  <a:srgbClr val="FFFFFF"/>
                </a:solidFill>
              </a:rPr>
              <a:t>Kate </a:t>
            </a:r>
            <a:r>
              <a:rPr lang="en-US" dirty="0" err="1" smtClean="0">
                <a:solidFill>
                  <a:srgbClr val="FFFFFF"/>
                </a:solidFill>
              </a:rPr>
              <a:t>Hosford</a:t>
            </a:r>
            <a:endParaRPr lang="en-US" dirty="0" smtClean="0">
              <a:solidFill>
                <a:srgbClr val="FFFFFF"/>
              </a:solidFill>
            </a:endParaRPr>
          </a:p>
        </p:txBody>
      </p:sp>
      <p:sp>
        <p:nvSpPr>
          <p:cNvPr id="4" name="TextBox 3"/>
          <p:cNvSpPr txBox="1"/>
          <p:nvPr/>
        </p:nvSpPr>
        <p:spPr>
          <a:xfrm>
            <a:off x="469070" y="137303"/>
            <a:ext cx="7871219" cy="1200329"/>
          </a:xfrm>
          <a:prstGeom prst="rect">
            <a:avLst/>
          </a:prstGeom>
          <a:noFill/>
        </p:spPr>
        <p:txBody>
          <a:bodyPr wrap="square" rtlCol="0">
            <a:spAutoFit/>
          </a:bodyPr>
          <a:lstStyle/>
          <a:p>
            <a:pPr algn="ctr"/>
            <a:r>
              <a:rPr lang="en-US" sz="3600" dirty="0" smtClean="0"/>
              <a:t>American Library Association Recommendations</a:t>
            </a:r>
            <a:endParaRPr lang="en-US" sz="3600" dirty="0"/>
          </a:p>
        </p:txBody>
      </p:sp>
      <p:pic>
        <p:nvPicPr>
          <p:cNvPr id="5" name="Picture 4" descr="Screen shot 2013-04-04 at 1.34.00 PM.png"/>
          <p:cNvPicPr>
            <a:picLocks noChangeAspect="1"/>
          </p:cNvPicPr>
          <p:nvPr/>
        </p:nvPicPr>
        <p:blipFill>
          <a:blip r:embed="rId4"/>
          <a:stretch>
            <a:fillRect/>
          </a:stretch>
        </p:blipFill>
        <p:spPr>
          <a:xfrm>
            <a:off x="3495312" y="1595609"/>
            <a:ext cx="1766347" cy="2677410"/>
          </a:xfrm>
          <a:prstGeom prst="rect">
            <a:avLst/>
          </a:prstGeom>
          <a:ln>
            <a:solidFill>
              <a:srgbClr val="DC9E1F"/>
            </a:solidFill>
          </a:ln>
        </p:spPr>
      </p:pic>
      <p:sp>
        <p:nvSpPr>
          <p:cNvPr id="6" name="TextBox 5"/>
          <p:cNvSpPr txBox="1"/>
          <p:nvPr/>
        </p:nvSpPr>
        <p:spPr>
          <a:xfrm>
            <a:off x="3243615" y="4265234"/>
            <a:ext cx="2345349" cy="923330"/>
          </a:xfrm>
          <a:prstGeom prst="rect">
            <a:avLst/>
          </a:prstGeom>
          <a:noFill/>
        </p:spPr>
        <p:txBody>
          <a:bodyPr wrap="square" rtlCol="0">
            <a:spAutoFit/>
          </a:bodyPr>
          <a:lstStyle/>
          <a:p>
            <a:pPr algn="ctr"/>
            <a:r>
              <a:rPr lang="en-US" dirty="0" smtClean="0">
                <a:solidFill>
                  <a:srgbClr val="FFFFFF"/>
                </a:solidFill>
              </a:rPr>
              <a:t>Rabbit &amp; Robot: The Sleepover</a:t>
            </a:r>
          </a:p>
          <a:p>
            <a:pPr algn="ctr"/>
            <a:r>
              <a:rPr lang="en-US" dirty="0" err="1" smtClean="0">
                <a:solidFill>
                  <a:srgbClr val="FFFFFF"/>
                </a:solidFill>
              </a:rPr>
              <a:t>Cece</a:t>
            </a:r>
            <a:r>
              <a:rPr lang="en-US" dirty="0" smtClean="0">
                <a:solidFill>
                  <a:srgbClr val="FFFFFF"/>
                </a:solidFill>
              </a:rPr>
              <a:t> </a:t>
            </a:r>
            <a:r>
              <a:rPr lang="en-US" dirty="0" err="1" smtClean="0">
                <a:solidFill>
                  <a:srgbClr val="FFFFFF"/>
                </a:solidFill>
              </a:rPr>
              <a:t>Bel</a:t>
            </a:r>
            <a:endParaRPr lang="en-US" dirty="0" smtClean="0">
              <a:solidFill>
                <a:srgbClr val="FFFFFF"/>
              </a:solidFill>
            </a:endParaRPr>
          </a:p>
        </p:txBody>
      </p:sp>
      <p:sp>
        <p:nvSpPr>
          <p:cNvPr id="7" name="TextBox 6"/>
          <p:cNvSpPr txBox="1"/>
          <p:nvPr/>
        </p:nvSpPr>
        <p:spPr>
          <a:xfrm>
            <a:off x="3159852" y="5191715"/>
            <a:ext cx="2528401" cy="307777"/>
          </a:xfrm>
          <a:prstGeom prst="rect">
            <a:avLst/>
          </a:prstGeom>
          <a:noFill/>
        </p:spPr>
        <p:txBody>
          <a:bodyPr wrap="square" rtlCol="0">
            <a:spAutoFit/>
          </a:bodyPr>
          <a:lstStyle/>
          <a:p>
            <a:pPr algn="ctr"/>
            <a:r>
              <a:rPr lang="en-US" sz="1400" dirty="0" smtClean="0"/>
              <a:t>A 2013 Geisel Honor Book</a:t>
            </a:r>
            <a:endParaRPr lang="en-US" sz="1400" dirty="0"/>
          </a:p>
        </p:txBody>
      </p:sp>
      <p:pic>
        <p:nvPicPr>
          <p:cNvPr id="8" name="Picture 7" descr="Screen shot 2013-04-04 at 1.37.23 PM.png"/>
          <p:cNvPicPr>
            <a:picLocks noChangeAspect="1"/>
          </p:cNvPicPr>
          <p:nvPr/>
        </p:nvPicPr>
        <p:blipFill>
          <a:blip r:embed="rId5"/>
          <a:stretch>
            <a:fillRect/>
          </a:stretch>
        </p:blipFill>
        <p:spPr>
          <a:xfrm>
            <a:off x="6093305" y="1659679"/>
            <a:ext cx="2001103" cy="2645075"/>
          </a:xfrm>
          <a:prstGeom prst="rect">
            <a:avLst/>
          </a:prstGeom>
          <a:ln>
            <a:solidFill>
              <a:schemeClr val="tx2"/>
            </a:solidFill>
          </a:ln>
        </p:spPr>
      </p:pic>
      <p:sp>
        <p:nvSpPr>
          <p:cNvPr id="9" name="TextBox 8"/>
          <p:cNvSpPr txBox="1"/>
          <p:nvPr/>
        </p:nvSpPr>
        <p:spPr>
          <a:xfrm>
            <a:off x="5663153" y="4327637"/>
            <a:ext cx="3031791" cy="1569660"/>
          </a:xfrm>
          <a:prstGeom prst="rect">
            <a:avLst/>
          </a:prstGeom>
          <a:noFill/>
        </p:spPr>
        <p:txBody>
          <a:bodyPr wrap="square" rtlCol="0">
            <a:spAutoFit/>
          </a:bodyPr>
          <a:lstStyle/>
          <a:p>
            <a:pPr algn="ctr"/>
            <a:r>
              <a:rPr lang="en-US" dirty="0" smtClean="0">
                <a:solidFill>
                  <a:srgbClr val="FFFFFF"/>
                </a:solidFill>
              </a:rPr>
              <a:t>A Black Hole Is </a:t>
            </a:r>
          </a:p>
          <a:p>
            <a:pPr algn="ctr"/>
            <a:r>
              <a:rPr lang="en-US" dirty="0" smtClean="0">
                <a:solidFill>
                  <a:srgbClr val="FFFFFF"/>
                </a:solidFill>
              </a:rPr>
              <a:t>Not a Hole. </a:t>
            </a:r>
          </a:p>
          <a:p>
            <a:pPr algn="ctr"/>
            <a:r>
              <a:rPr lang="en-US" dirty="0" smtClean="0">
                <a:solidFill>
                  <a:srgbClr val="FFFFFF"/>
                </a:solidFill>
              </a:rPr>
              <a:t>Carolyn </a:t>
            </a:r>
            <a:r>
              <a:rPr lang="en-US" dirty="0" err="1" smtClean="0">
                <a:solidFill>
                  <a:srgbClr val="FFFFFF"/>
                </a:solidFill>
              </a:rPr>
              <a:t>Cinami</a:t>
            </a:r>
            <a:r>
              <a:rPr lang="en-US" dirty="0" smtClean="0">
                <a:solidFill>
                  <a:srgbClr val="FFFFFF"/>
                </a:solidFill>
              </a:rPr>
              <a:t> </a:t>
            </a:r>
            <a:r>
              <a:rPr lang="en-US" dirty="0" err="1" smtClean="0">
                <a:solidFill>
                  <a:srgbClr val="FFFFFF"/>
                </a:solidFill>
              </a:rPr>
              <a:t>DeCristofano</a:t>
            </a:r>
            <a:endParaRPr lang="en-US" dirty="0">
              <a:solidFill>
                <a:srgbClr val="FFFFFF"/>
              </a:solidFill>
            </a:endParaRPr>
          </a:p>
        </p:txBody>
      </p:sp>
      <p:sp>
        <p:nvSpPr>
          <p:cNvPr id="10" name="TextBox 9"/>
          <p:cNvSpPr txBox="1"/>
          <p:nvPr/>
        </p:nvSpPr>
        <p:spPr>
          <a:xfrm>
            <a:off x="514838" y="6112955"/>
            <a:ext cx="7516557" cy="523220"/>
          </a:xfrm>
          <a:prstGeom prst="rect">
            <a:avLst/>
          </a:prstGeom>
          <a:noFill/>
        </p:spPr>
        <p:txBody>
          <a:bodyPr wrap="square" rtlCol="0">
            <a:spAutoFit/>
          </a:bodyPr>
          <a:lstStyle/>
          <a:p>
            <a:r>
              <a:rPr lang="en-US" sz="2800" dirty="0" smtClean="0">
                <a:solidFill>
                  <a:srgbClr val="FFFFFF"/>
                </a:solidFill>
              </a:rPr>
              <a:t>http://</a:t>
            </a:r>
            <a:r>
              <a:rPr lang="en-US" sz="2800" dirty="0" err="1" smtClean="0">
                <a:solidFill>
                  <a:srgbClr val="FFFFFF"/>
                </a:solidFill>
              </a:rPr>
              <a:t>www.ala.org/alsc/awardsgrants/notalists/ncb</a:t>
            </a:r>
            <a:endParaRPr lang="en-US" sz="2800" dirty="0">
              <a:solidFill>
                <a:srgbClr val="FFFFFF"/>
              </a:solidFill>
            </a:endParaRPr>
          </a:p>
        </p:txBody>
      </p:sp>
    </p:spTree>
    <p:extLst>
      <p:ext uri="{BB962C8B-B14F-4D97-AF65-F5344CB8AC3E}">
        <p14:creationId xmlns:p14="http://schemas.microsoft.com/office/powerpoint/2010/main" val="3489629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89440" y="2895883"/>
            <a:ext cx="2345349" cy="646331"/>
          </a:xfrm>
          <a:prstGeom prst="rect">
            <a:avLst/>
          </a:prstGeom>
          <a:noFill/>
        </p:spPr>
        <p:txBody>
          <a:bodyPr wrap="square" rtlCol="0">
            <a:spAutoFit/>
          </a:bodyPr>
          <a:lstStyle/>
          <a:p>
            <a:pPr algn="ctr"/>
            <a:r>
              <a:rPr lang="en-US" dirty="0" smtClean="0">
                <a:solidFill>
                  <a:srgbClr val="FFFFFF"/>
                </a:solidFill>
              </a:rPr>
              <a:t>On the Moon</a:t>
            </a:r>
          </a:p>
          <a:p>
            <a:pPr algn="ctr"/>
            <a:r>
              <a:rPr lang="en-US" dirty="0" smtClean="0">
                <a:solidFill>
                  <a:srgbClr val="FFFFFF"/>
                </a:solidFill>
              </a:rPr>
              <a:t>By: Anna </a:t>
            </a:r>
            <a:r>
              <a:rPr lang="en-US" dirty="0" err="1" smtClean="0">
                <a:solidFill>
                  <a:srgbClr val="FFFFFF"/>
                </a:solidFill>
              </a:rPr>
              <a:t>Milbourne</a:t>
            </a:r>
            <a:endParaRPr lang="en-US" dirty="0" smtClean="0">
              <a:solidFill>
                <a:srgbClr val="FFFFFF"/>
              </a:solidFill>
            </a:endParaRPr>
          </a:p>
        </p:txBody>
      </p:sp>
      <p:sp>
        <p:nvSpPr>
          <p:cNvPr id="4" name="TextBox 3"/>
          <p:cNvSpPr txBox="1"/>
          <p:nvPr/>
        </p:nvSpPr>
        <p:spPr>
          <a:xfrm>
            <a:off x="469070" y="137303"/>
            <a:ext cx="7871219" cy="646331"/>
          </a:xfrm>
          <a:prstGeom prst="rect">
            <a:avLst/>
          </a:prstGeom>
          <a:noFill/>
        </p:spPr>
        <p:txBody>
          <a:bodyPr wrap="square" rtlCol="0">
            <a:spAutoFit/>
          </a:bodyPr>
          <a:lstStyle/>
          <a:p>
            <a:pPr algn="ctr"/>
            <a:r>
              <a:rPr lang="en-US" sz="3600" dirty="0" smtClean="0"/>
              <a:t>Other Children’s Literature Read Aloud </a:t>
            </a:r>
            <a:endParaRPr lang="en-US" sz="3600" dirty="0"/>
          </a:p>
        </p:txBody>
      </p:sp>
      <p:sp>
        <p:nvSpPr>
          <p:cNvPr id="6" name="TextBox 5"/>
          <p:cNvSpPr txBox="1"/>
          <p:nvPr/>
        </p:nvSpPr>
        <p:spPr>
          <a:xfrm>
            <a:off x="4761813" y="2898722"/>
            <a:ext cx="2345349" cy="923330"/>
          </a:xfrm>
          <a:prstGeom prst="rect">
            <a:avLst/>
          </a:prstGeom>
          <a:noFill/>
        </p:spPr>
        <p:txBody>
          <a:bodyPr wrap="square" rtlCol="0">
            <a:spAutoFit/>
          </a:bodyPr>
          <a:lstStyle/>
          <a:p>
            <a:pPr algn="ctr"/>
            <a:r>
              <a:rPr lang="en-US" dirty="0" smtClean="0">
                <a:solidFill>
                  <a:srgbClr val="FFFFFF"/>
                </a:solidFill>
              </a:rPr>
              <a:t>If You Decide to</a:t>
            </a:r>
          </a:p>
          <a:p>
            <a:pPr algn="ctr"/>
            <a:r>
              <a:rPr lang="en-US" dirty="0" smtClean="0">
                <a:solidFill>
                  <a:srgbClr val="FFFFFF"/>
                </a:solidFill>
              </a:rPr>
              <a:t>Go to the Moon</a:t>
            </a:r>
          </a:p>
          <a:p>
            <a:pPr algn="ctr"/>
            <a:r>
              <a:rPr lang="en-US" dirty="0" smtClean="0">
                <a:solidFill>
                  <a:srgbClr val="FFFFFF"/>
                </a:solidFill>
              </a:rPr>
              <a:t>By: Faith McNulty</a:t>
            </a:r>
          </a:p>
        </p:txBody>
      </p:sp>
      <p:sp>
        <p:nvSpPr>
          <p:cNvPr id="9" name="TextBox 8"/>
          <p:cNvSpPr txBox="1"/>
          <p:nvPr/>
        </p:nvSpPr>
        <p:spPr>
          <a:xfrm>
            <a:off x="6915920" y="2895883"/>
            <a:ext cx="2228080" cy="923330"/>
          </a:xfrm>
          <a:prstGeom prst="rect">
            <a:avLst/>
          </a:prstGeom>
          <a:noFill/>
        </p:spPr>
        <p:txBody>
          <a:bodyPr wrap="square" rtlCol="0">
            <a:spAutoFit/>
          </a:bodyPr>
          <a:lstStyle/>
          <a:p>
            <a:pPr algn="ctr"/>
            <a:r>
              <a:rPr lang="en-US" dirty="0" smtClean="0">
                <a:solidFill>
                  <a:srgbClr val="FFFFFF"/>
                </a:solidFill>
              </a:rPr>
              <a:t>There’s No </a:t>
            </a:r>
          </a:p>
          <a:p>
            <a:pPr algn="ctr"/>
            <a:r>
              <a:rPr lang="en-US" dirty="0" smtClean="0">
                <a:solidFill>
                  <a:srgbClr val="FFFFFF"/>
                </a:solidFill>
              </a:rPr>
              <a:t>Place Like Space</a:t>
            </a:r>
          </a:p>
          <a:p>
            <a:pPr algn="ctr"/>
            <a:r>
              <a:rPr lang="en-US" dirty="0" smtClean="0">
                <a:solidFill>
                  <a:srgbClr val="FFFFFF"/>
                </a:solidFill>
              </a:rPr>
              <a:t>By: Dr. Seuss</a:t>
            </a:r>
            <a:endParaRPr lang="en-US" dirty="0">
              <a:solidFill>
                <a:srgbClr val="FFFFFF"/>
              </a:solidFill>
            </a:endParaRPr>
          </a:p>
        </p:txBody>
      </p:sp>
      <p:pic>
        <p:nvPicPr>
          <p:cNvPr id="11" name="Picture 10"/>
          <p:cNvPicPr>
            <a:picLocks noChangeAspect="1"/>
          </p:cNvPicPr>
          <p:nvPr/>
        </p:nvPicPr>
        <p:blipFill>
          <a:blip r:embed="rId3"/>
          <a:stretch>
            <a:fillRect/>
          </a:stretch>
        </p:blipFill>
        <p:spPr>
          <a:xfrm>
            <a:off x="2534198" y="783634"/>
            <a:ext cx="2009502" cy="2115089"/>
          </a:xfrm>
          <a:prstGeom prst="rect">
            <a:avLst/>
          </a:prstGeom>
        </p:spPr>
      </p:pic>
      <p:pic>
        <p:nvPicPr>
          <p:cNvPr id="12" name="Picture 11"/>
          <p:cNvPicPr>
            <a:picLocks noChangeAspect="1"/>
          </p:cNvPicPr>
          <p:nvPr/>
        </p:nvPicPr>
        <p:blipFill>
          <a:blip r:embed="rId4"/>
          <a:stretch>
            <a:fillRect/>
          </a:stretch>
        </p:blipFill>
        <p:spPr>
          <a:xfrm>
            <a:off x="4848096" y="783634"/>
            <a:ext cx="2115088" cy="2115088"/>
          </a:xfrm>
          <a:prstGeom prst="rect">
            <a:avLst/>
          </a:prstGeom>
        </p:spPr>
      </p:pic>
      <p:pic>
        <p:nvPicPr>
          <p:cNvPr id="14" name="Picture 13"/>
          <p:cNvPicPr>
            <a:picLocks noChangeAspect="1"/>
          </p:cNvPicPr>
          <p:nvPr/>
        </p:nvPicPr>
        <p:blipFill>
          <a:blip r:embed="rId5"/>
          <a:stretch>
            <a:fillRect/>
          </a:stretch>
        </p:blipFill>
        <p:spPr>
          <a:xfrm>
            <a:off x="7228770" y="783635"/>
            <a:ext cx="1605249" cy="2115088"/>
          </a:xfrm>
          <a:prstGeom prst="rect">
            <a:avLst/>
          </a:prstGeom>
        </p:spPr>
      </p:pic>
      <p:pic>
        <p:nvPicPr>
          <p:cNvPr id="16" name="Picture 15"/>
          <p:cNvPicPr>
            <a:picLocks noChangeAspect="1"/>
          </p:cNvPicPr>
          <p:nvPr/>
        </p:nvPicPr>
        <p:blipFill>
          <a:blip r:embed="rId6"/>
          <a:stretch>
            <a:fillRect/>
          </a:stretch>
        </p:blipFill>
        <p:spPr>
          <a:xfrm>
            <a:off x="282503" y="924434"/>
            <a:ext cx="1921327" cy="1971449"/>
          </a:xfrm>
          <a:prstGeom prst="rect">
            <a:avLst/>
          </a:prstGeom>
        </p:spPr>
      </p:pic>
      <p:sp>
        <p:nvSpPr>
          <p:cNvPr id="17" name="TextBox 16"/>
          <p:cNvSpPr txBox="1"/>
          <p:nvPr/>
        </p:nvSpPr>
        <p:spPr>
          <a:xfrm>
            <a:off x="469070" y="2895883"/>
            <a:ext cx="1647318" cy="923330"/>
          </a:xfrm>
          <a:prstGeom prst="rect">
            <a:avLst/>
          </a:prstGeom>
          <a:noFill/>
        </p:spPr>
        <p:txBody>
          <a:bodyPr wrap="none" rtlCol="0">
            <a:spAutoFit/>
          </a:bodyPr>
          <a:lstStyle/>
          <a:p>
            <a:pPr algn="ctr"/>
            <a:r>
              <a:rPr lang="en-US" dirty="0" smtClean="0"/>
              <a:t>Me and My </a:t>
            </a:r>
          </a:p>
          <a:p>
            <a:pPr algn="ctr"/>
            <a:r>
              <a:rPr lang="en-US" dirty="0" smtClean="0"/>
              <a:t>Place in Space</a:t>
            </a:r>
          </a:p>
          <a:p>
            <a:pPr algn="ctr"/>
            <a:r>
              <a:rPr lang="en-US" dirty="0" smtClean="0"/>
              <a:t>By: John Sweeny</a:t>
            </a:r>
            <a:endParaRPr lang="en-US" dirty="0"/>
          </a:p>
        </p:txBody>
      </p:sp>
      <p:pic>
        <p:nvPicPr>
          <p:cNvPr id="19" name="Picture 18"/>
          <p:cNvPicPr>
            <a:picLocks noChangeAspect="1"/>
          </p:cNvPicPr>
          <p:nvPr/>
        </p:nvPicPr>
        <p:blipFill>
          <a:blip r:embed="rId7"/>
          <a:stretch>
            <a:fillRect/>
          </a:stretch>
        </p:blipFill>
        <p:spPr>
          <a:xfrm>
            <a:off x="282503" y="4051722"/>
            <a:ext cx="1921327" cy="1649487"/>
          </a:xfrm>
          <a:prstGeom prst="rect">
            <a:avLst/>
          </a:prstGeom>
        </p:spPr>
      </p:pic>
      <p:sp>
        <p:nvSpPr>
          <p:cNvPr id="20" name="TextBox 19"/>
          <p:cNvSpPr txBox="1"/>
          <p:nvPr/>
        </p:nvSpPr>
        <p:spPr>
          <a:xfrm>
            <a:off x="267731" y="5701209"/>
            <a:ext cx="2004725" cy="646331"/>
          </a:xfrm>
          <a:prstGeom prst="rect">
            <a:avLst/>
          </a:prstGeom>
          <a:noFill/>
        </p:spPr>
        <p:txBody>
          <a:bodyPr wrap="none" rtlCol="0">
            <a:spAutoFit/>
          </a:bodyPr>
          <a:lstStyle/>
          <a:p>
            <a:pPr algn="ctr"/>
            <a:r>
              <a:rPr lang="en-US" dirty="0" smtClean="0"/>
              <a:t>Zoom, Rocket, Zoom!</a:t>
            </a:r>
          </a:p>
          <a:p>
            <a:pPr algn="ctr"/>
            <a:r>
              <a:rPr lang="en-US" dirty="0" smtClean="0"/>
              <a:t>By: Margaret Mayo</a:t>
            </a:r>
            <a:endParaRPr lang="en-US" dirty="0"/>
          </a:p>
        </p:txBody>
      </p:sp>
      <p:pic>
        <p:nvPicPr>
          <p:cNvPr id="22" name="Picture 21"/>
          <p:cNvPicPr>
            <a:picLocks noChangeAspect="1"/>
          </p:cNvPicPr>
          <p:nvPr/>
        </p:nvPicPr>
        <p:blipFill>
          <a:blip r:embed="rId8"/>
          <a:stretch>
            <a:fillRect/>
          </a:stretch>
        </p:blipFill>
        <p:spPr>
          <a:xfrm>
            <a:off x="2534198" y="4051722"/>
            <a:ext cx="2065983" cy="1649487"/>
          </a:xfrm>
          <a:prstGeom prst="rect">
            <a:avLst/>
          </a:prstGeom>
        </p:spPr>
      </p:pic>
      <p:sp>
        <p:nvSpPr>
          <p:cNvPr id="23" name="TextBox 22"/>
          <p:cNvSpPr txBox="1"/>
          <p:nvPr/>
        </p:nvSpPr>
        <p:spPr>
          <a:xfrm>
            <a:off x="2699527" y="5701209"/>
            <a:ext cx="1816160" cy="646331"/>
          </a:xfrm>
          <a:prstGeom prst="rect">
            <a:avLst/>
          </a:prstGeom>
          <a:noFill/>
        </p:spPr>
        <p:txBody>
          <a:bodyPr wrap="none" rtlCol="0">
            <a:spAutoFit/>
          </a:bodyPr>
          <a:lstStyle/>
          <a:p>
            <a:pPr algn="ctr"/>
            <a:r>
              <a:rPr lang="en-US" dirty="0" smtClean="0"/>
              <a:t>On the Launch Pad</a:t>
            </a:r>
          </a:p>
          <a:p>
            <a:pPr algn="ctr"/>
            <a:r>
              <a:rPr lang="en-US" dirty="0" smtClean="0"/>
              <a:t>By: Michael Dahl</a:t>
            </a:r>
            <a:endParaRPr lang="en-US" dirty="0"/>
          </a:p>
        </p:txBody>
      </p:sp>
      <p:pic>
        <p:nvPicPr>
          <p:cNvPr id="24" name="Picture 23"/>
          <p:cNvPicPr>
            <a:picLocks noChangeAspect="1"/>
          </p:cNvPicPr>
          <p:nvPr/>
        </p:nvPicPr>
        <p:blipFill>
          <a:blip r:embed="rId9"/>
          <a:stretch>
            <a:fillRect/>
          </a:stretch>
        </p:blipFill>
        <p:spPr>
          <a:xfrm>
            <a:off x="4895360" y="4022906"/>
            <a:ext cx="2067824" cy="1678303"/>
          </a:xfrm>
          <a:prstGeom prst="rect">
            <a:avLst/>
          </a:prstGeom>
        </p:spPr>
      </p:pic>
      <p:sp>
        <p:nvSpPr>
          <p:cNvPr id="25" name="TextBox 24"/>
          <p:cNvSpPr txBox="1"/>
          <p:nvPr/>
        </p:nvSpPr>
        <p:spPr>
          <a:xfrm>
            <a:off x="5133866" y="5701209"/>
            <a:ext cx="1714494" cy="646331"/>
          </a:xfrm>
          <a:prstGeom prst="rect">
            <a:avLst/>
          </a:prstGeom>
          <a:noFill/>
        </p:spPr>
        <p:txBody>
          <a:bodyPr wrap="none" rtlCol="0">
            <a:spAutoFit/>
          </a:bodyPr>
          <a:lstStyle/>
          <a:p>
            <a:pPr algn="ctr"/>
            <a:r>
              <a:rPr lang="en-US" dirty="0" smtClean="0"/>
              <a:t>Look To The Stars</a:t>
            </a:r>
          </a:p>
          <a:p>
            <a:pPr algn="ctr"/>
            <a:r>
              <a:rPr lang="en-US" dirty="0" smtClean="0"/>
              <a:t>By: Buzz </a:t>
            </a:r>
            <a:r>
              <a:rPr lang="en-US" dirty="0" err="1" smtClean="0"/>
              <a:t>Aldrin</a:t>
            </a:r>
            <a:endParaRPr lang="en-US" dirty="0"/>
          </a:p>
        </p:txBody>
      </p:sp>
      <p:pic>
        <p:nvPicPr>
          <p:cNvPr id="26" name="Picture 25"/>
          <p:cNvPicPr>
            <a:picLocks noChangeAspect="1"/>
          </p:cNvPicPr>
          <p:nvPr/>
        </p:nvPicPr>
        <p:blipFill>
          <a:blip r:embed="rId10"/>
          <a:stretch>
            <a:fillRect/>
          </a:stretch>
        </p:blipFill>
        <p:spPr>
          <a:xfrm>
            <a:off x="7212995" y="4022906"/>
            <a:ext cx="1621024" cy="1608957"/>
          </a:xfrm>
          <a:prstGeom prst="rect">
            <a:avLst/>
          </a:prstGeom>
        </p:spPr>
      </p:pic>
      <p:sp>
        <p:nvSpPr>
          <p:cNvPr id="27" name="TextBox 26"/>
          <p:cNvSpPr txBox="1"/>
          <p:nvPr/>
        </p:nvSpPr>
        <p:spPr>
          <a:xfrm>
            <a:off x="7250157" y="5648242"/>
            <a:ext cx="1583862" cy="646331"/>
          </a:xfrm>
          <a:prstGeom prst="rect">
            <a:avLst/>
          </a:prstGeom>
          <a:noFill/>
        </p:spPr>
        <p:txBody>
          <a:bodyPr wrap="none" rtlCol="0">
            <a:spAutoFit/>
          </a:bodyPr>
          <a:lstStyle/>
          <a:p>
            <a:pPr algn="ctr"/>
            <a:r>
              <a:rPr lang="en-US" dirty="0" smtClean="0"/>
              <a:t>Roaring Rockets</a:t>
            </a:r>
          </a:p>
          <a:p>
            <a:pPr algn="ctr"/>
            <a:r>
              <a:rPr lang="en-US" dirty="0" smtClean="0"/>
              <a:t>By: Tony </a:t>
            </a:r>
            <a:r>
              <a:rPr lang="en-US" dirty="0" err="1" smtClean="0"/>
              <a:t>Mitton</a:t>
            </a:r>
            <a:endParaRPr lang="en-US" dirty="0"/>
          </a:p>
        </p:txBody>
      </p:sp>
    </p:spTree>
    <p:extLst>
      <p:ext uri="{BB962C8B-B14F-4D97-AF65-F5344CB8AC3E}">
        <p14:creationId xmlns:p14="http://schemas.microsoft.com/office/powerpoint/2010/main" val="889066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44531" y="258676"/>
            <a:ext cx="2000817" cy="2921194"/>
          </a:xfrm>
          <a:prstGeom prst="rect">
            <a:avLst/>
          </a:prstGeom>
          <a:ln>
            <a:solidFill>
              <a:srgbClr val="DC9E1F"/>
            </a:solidFill>
          </a:ln>
        </p:spPr>
      </p:pic>
      <p:pic>
        <p:nvPicPr>
          <p:cNvPr id="7" name="Picture 6"/>
          <p:cNvPicPr>
            <a:picLocks noChangeAspect="1"/>
          </p:cNvPicPr>
          <p:nvPr/>
        </p:nvPicPr>
        <p:blipFill>
          <a:blip r:embed="rId4"/>
          <a:stretch>
            <a:fillRect/>
          </a:stretch>
        </p:blipFill>
        <p:spPr>
          <a:xfrm>
            <a:off x="4747901" y="244750"/>
            <a:ext cx="1951910" cy="3016197"/>
          </a:xfrm>
          <a:prstGeom prst="rect">
            <a:avLst/>
          </a:prstGeom>
          <a:ln>
            <a:solidFill>
              <a:srgbClr val="DC9E1F"/>
            </a:solidFill>
          </a:ln>
        </p:spPr>
      </p:pic>
      <p:pic>
        <p:nvPicPr>
          <p:cNvPr id="9" name="Picture 8"/>
          <p:cNvPicPr>
            <a:picLocks noChangeAspect="1"/>
          </p:cNvPicPr>
          <p:nvPr/>
        </p:nvPicPr>
        <p:blipFill>
          <a:blip r:embed="rId5"/>
          <a:stretch>
            <a:fillRect/>
          </a:stretch>
        </p:blipFill>
        <p:spPr>
          <a:xfrm>
            <a:off x="2525850" y="274606"/>
            <a:ext cx="2129980" cy="2932580"/>
          </a:xfrm>
          <a:prstGeom prst="rect">
            <a:avLst/>
          </a:prstGeom>
          <a:ln>
            <a:solidFill>
              <a:srgbClr val="DC9E1F"/>
            </a:solidFill>
          </a:ln>
        </p:spPr>
      </p:pic>
      <p:pic>
        <p:nvPicPr>
          <p:cNvPr id="13" name="Picture 12"/>
          <p:cNvPicPr>
            <a:picLocks noChangeAspect="1"/>
          </p:cNvPicPr>
          <p:nvPr/>
        </p:nvPicPr>
        <p:blipFill>
          <a:blip r:embed="rId6"/>
          <a:stretch>
            <a:fillRect/>
          </a:stretch>
        </p:blipFill>
        <p:spPr>
          <a:xfrm>
            <a:off x="6861354" y="308932"/>
            <a:ext cx="1989557" cy="2894806"/>
          </a:xfrm>
          <a:prstGeom prst="rect">
            <a:avLst/>
          </a:prstGeom>
          <a:ln>
            <a:solidFill>
              <a:srgbClr val="DC9E1F"/>
            </a:solidFill>
          </a:ln>
        </p:spPr>
      </p:pic>
      <p:pic>
        <p:nvPicPr>
          <p:cNvPr id="14" name="Picture 13"/>
          <p:cNvPicPr>
            <a:picLocks noChangeAspect="1"/>
          </p:cNvPicPr>
          <p:nvPr/>
        </p:nvPicPr>
        <p:blipFill>
          <a:blip r:embed="rId7"/>
          <a:stretch>
            <a:fillRect/>
          </a:stretch>
        </p:blipFill>
        <p:spPr>
          <a:xfrm>
            <a:off x="6990282" y="3400914"/>
            <a:ext cx="1960754" cy="3040885"/>
          </a:xfrm>
          <a:prstGeom prst="rect">
            <a:avLst/>
          </a:prstGeom>
          <a:ln>
            <a:solidFill>
              <a:srgbClr val="DC9E1F"/>
            </a:solidFill>
          </a:ln>
        </p:spPr>
      </p:pic>
      <p:pic>
        <p:nvPicPr>
          <p:cNvPr id="15" name="Picture 14"/>
          <p:cNvPicPr>
            <a:picLocks noChangeAspect="1"/>
          </p:cNvPicPr>
          <p:nvPr/>
        </p:nvPicPr>
        <p:blipFill>
          <a:blip r:embed="rId8"/>
          <a:stretch>
            <a:fillRect/>
          </a:stretch>
        </p:blipFill>
        <p:spPr>
          <a:xfrm>
            <a:off x="366001" y="3459339"/>
            <a:ext cx="2012818" cy="2982461"/>
          </a:xfrm>
          <a:prstGeom prst="rect">
            <a:avLst/>
          </a:prstGeom>
          <a:ln>
            <a:solidFill>
              <a:srgbClr val="DC9E1F"/>
            </a:solidFill>
          </a:ln>
        </p:spPr>
      </p:pic>
      <p:pic>
        <p:nvPicPr>
          <p:cNvPr id="16" name="Picture 15"/>
          <p:cNvPicPr>
            <a:picLocks noChangeAspect="1"/>
          </p:cNvPicPr>
          <p:nvPr/>
        </p:nvPicPr>
        <p:blipFill>
          <a:blip r:embed="rId9"/>
          <a:stretch>
            <a:fillRect/>
          </a:stretch>
        </p:blipFill>
        <p:spPr>
          <a:xfrm>
            <a:off x="4827987" y="3400712"/>
            <a:ext cx="1933482" cy="3086855"/>
          </a:xfrm>
          <a:prstGeom prst="rect">
            <a:avLst/>
          </a:prstGeom>
          <a:ln>
            <a:solidFill>
              <a:srgbClr val="DC9E1F"/>
            </a:solidFill>
          </a:ln>
        </p:spPr>
      </p:pic>
      <p:pic>
        <p:nvPicPr>
          <p:cNvPr id="17" name="Picture 16"/>
          <p:cNvPicPr>
            <a:picLocks noChangeAspect="1"/>
          </p:cNvPicPr>
          <p:nvPr/>
        </p:nvPicPr>
        <p:blipFill>
          <a:blip r:embed="rId10"/>
          <a:stretch>
            <a:fillRect/>
          </a:stretch>
        </p:blipFill>
        <p:spPr>
          <a:xfrm>
            <a:off x="2509270" y="3386809"/>
            <a:ext cx="1998376" cy="3077877"/>
          </a:xfrm>
          <a:prstGeom prst="rect">
            <a:avLst/>
          </a:prstGeom>
          <a:ln>
            <a:solidFill>
              <a:srgbClr val="DC9E1F"/>
            </a:solidFill>
          </a:ln>
        </p:spPr>
      </p:pic>
    </p:spTree>
    <p:extLst>
      <p:ext uri="{BB962C8B-B14F-4D97-AF65-F5344CB8AC3E}">
        <p14:creationId xmlns:p14="http://schemas.microsoft.com/office/powerpoint/2010/main" val="491437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rom-the-earth-to-the-moon.jpg"/>
          <p:cNvPicPr>
            <a:picLocks noChangeAspect="1"/>
          </p:cNvPicPr>
          <p:nvPr/>
        </p:nvPicPr>
        <p:blipFill>
          <a:blip r:embed="rId3"/>
          <a:stretch>
            <a:fillRect/>
          </a:stretch>
        </p:blipFill>
        <p:spPr>
          <a:xfrm>
            <a:off x="5194090" y="969643"/>
            <a:ext cx="2847485" cy="4745807"/>
          </a:xfrm>
          <a:prstGeom prst="rect">
            <a:avLst/>
          </a:prstGeom>
          <a:ln>
            <a:solidFill>
              <a:srgbClr val="DC9E1F"/>
            </a:solidFill>
          </a:ln>
        </p:spPr>
      </p:pic>
      <p:pic>
        <p:nvPicPr>
          <p:cNvPr id="5" name="Picture 4" descr="TheWaroftheWorlds.jpg"/>
          <p:cNvPicPr>
            <a:picLocks noChangeAspect="1"/>
          </p:cNvPicPr>
          <p:nvPr/>
        </p:nvPicPr>
        <p:blipFill>
          <a:blip r:embed="rId4"/>
          <a:stretch>
            <a:fillRect/>
          </a:stretch>
        </p:blipFill>
        <p:spPr>
          <a:xfrm>
            <a:off x="1155513" y="982617"/>
            <a:ext cx="2969917" cy="4744275"/>
          </a:xfrm>
          <a:prstGeom prst="rect">
            <a:avLst/>
          </a:prstGeom>
          <a:ln>
            <a:solidFill>
              <a:srgbClr val="DC9E1F"/>
            </a:solidFill>
          </a:ln>
        </p:spPr>
      </p:pic>
      <p:sp>
        <p:nvSpPr>
          <p:cNvPr id="7" name="TextBox 6"/>
          <p:cNvSpPr txBox="1"/>
          <p:nvPr/>
        </p:nvSpPr>
        <p:spPr>
          <a:xfrm>
            <a:off x="514834" y="274606"/>
            <a:ext cx="8260204" cy="646331"/>
          </a:xfrm>
          <a:prstGeom prst="rect">
            <a:avLst/>
          </a:prstGeom>
          <a:noFill/>
          <a:effectLst>
            <a:outerShdw blurRad="50800" dist="50800" dir="2700000">
              <a:srgbClr val="0080FF"/>
            </a:outerShdw>
          </a:effectLst>
        </p:spPr>
        <p:txBody>
          <a:bodyPr wrap="square" rtlCol="0">
            <a:spAutoFit/>
          </a:bodyPr>
          <a:lstStyle/>
          <a:p>
            <a:r>
              <a:rPr lang="en-US" sz="3600" dirty="0" smtClean="0">
                <a:solidFill>
                  <a:srgbClr val="FFFFFF"/>
                </a:solidFill>
              </a:rPr>
              <a:t>The Influence of Science Fiction Novels</a:t>
            </a:r>
            <a:endParaRPr lang="en-US" sz="3600" dirty="0">
              <a:solidFill>
                <a:srgbClr val="FFFFFF"/>
              </a:solidFill>
            </a:endParaRPr>
          </a:p>
        </p:txBody>
      </p:sp>
      <p:sp>
        <p:nvSpPr>
          <p:cNvPr id="6" name="TextBox 5"/>
          <p:cNvSpPr txBox="1"/>
          <p:nvPr/>
        </p:nvSpPr>
        <p:spPr>
          <a:xfrm>
            <a:off x="136554" y="5997518"/>
            <a:ext cx="8903324" cy="430887"/>
          </a:xfrm>
          <a:prstGeom prst="rect">
            <a:avLst/>
          </a:prstGeom>
          <a:noFill/>
          <a:effectLst>
            <a:outerShdw blurRad="50800" dist="38100" dir="2700000">
              <a:srgbClr val="000000"/>
            </a:outerShdw>
          </a:effectLst>
        </p:spPr>
        <p:txBody>
          <a:bodyPr wrap="square" rtlCol="0">
            <a:spAutoFit/>
          </a:bodyPr>
          <a:lstStyle/>
          <a:p>
            <a:pPr algn="ctr"/>
            <a:r>
              <a:rPr lang="en-US" sz="2200" dirty="0" smtClean="0"/>
              <a:t>Goddard’s Autobiography: October 19, 1899 was referred to as </a:t>
            </a:r>
            <a:r>
              <a:rPr lang="en-US" sz="2200" i="1" dirty="0" smtClean="0"/>
              <a:t>Anniversary Day</a:t>
            </a:r>
            <a:r>
              <a:rPr lang="en-US" sz="2200" dirty="0" smtClean="0"/>
              <a:t>.</a:t>
            </a:r>
            <a:endParaRPr lang="en-US" sz="2200" dirty="0"/>
          </a:p>
        </p:txBody>
      </p:sp>
    </p:spTree>
    <p:extLst>
      <p:ext uri="{BB962C8B-B14F-4D97-AF65-F5344CB8AC3E}">
        <p14:creationId xmlns:p14="http://schemas.microsoft.com/office/powerpoint/2010/main" val="3411055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10314432" cy="6858000"/>
          </a:xfrm>
          <a:prstGeom prst="rect">
            <a:avLst/>
          </a:prstGeom>
        </p:spPr>
      </p:pic>
      <p:sp>
        <p:nvSpPr>
          <p:cNvPr id="4" name="TextBox 3"/>
          <p:cNvSpPr txBox="1"/>
          <p:nvPr/>
        </p:nvSpPr>
        <p:spPr>
          <a:xfrm>
            <a:off x="372134" y="575892"/>
            <a:ext cx="4354936" cy="4216539"/>
          </a:xfrm>
          <a:prstGeom prst="rect">
            <a:avLst/>
          </a:prstGeom>
          <a:solidFill>
            <a:srgbClr val="FFFFFF">
              <a:alpha val="85000"/>
            </a:srgbClr>
          </a:solidFill>
          <a:ln>
            <a:solidFill>
              <a:srgbClr val="DC9E1F"/>
            </a:solidFill>
          </a:ln>
        </p:spPr>
        <p:txBody>
          <a:bodyPr wrap="square" rtlCol="0">
            <a:spAutoFit/>
          </a:bodyPr>
          <a:lstStyle/>
          <a:p>
            <a:r>
              <a:rPr lang="en-US" sz="2800" dirty="0" smtClean="0">
                <a:solidFill>
                  <a:schemeClr val="bg1"/>
                </a:solidFill>
              </a:rPr>
              <a:t>Robert Goddard</a:t>
            </a:r>
          </a:p>
          <a:p>
            <a:pPr lvl="1">
              <a:buFont typeface="Arial"/>
              <a:buChar char="•"/>
            </a:pPr>
            <a:r>
              <a:rPr lang="en-US" sz="2000" dirty="0" smtClean="0">
                <a:solidFill>
                  <a:schemeClr val="bg1"/>
                </a:solidFill>
              </a:rPr>
              <a:t>Graduated high school at 21</a:t>
            </a:r>
          </a:p>
          <a:p>
            <a:pPr lvl="1">
              <a:buFont typeface="Arial"/>
              <a:buChar char="•"/>
            </a:pPr>
            <a:r>
              <a:rPr lang="en-US" sz="2000" dirty="0" smtClean="0">
                <a:solidFill>
                  <a:schemeClr val="bg1"/>
                </a:solidFill>
              </a:rPr>
              <a:t>Struggled financially as a college teacher to fund his experiments</a:t>
            </a:r>
          </a:p>
          <a:p>
            <a:pPr lvl="1">
              <a:buFont typeface="Arial"/>
              <a:buChar char="•"/>
            </a:pPr>
            <a:r>
              <a:rPr lang="en-US" sz="2000" dirty="0" smtClean="0">
                <a:solidFill>
                  <a:schemeClr val="bg1"/>
                </a:solidFill>
              </a:rPr>
              <a:t>It took 3 yrs for his groundbreaking article on rocketry to be published by the Smithsonian</a:t>
            </a:r>
          </a:p>
          <a:p>
            <a:pPr lvl="1">
              <a:buFont typeface="Arial"/>
              <a:buChar char="•"/>
            </a:pPr>
            <a:r>
              <a:rPr lang="en-US" sz="2000" dirty="0" smtClean="0">
                <a:solidFill>
                  <a:schemeClr val="bg1"/>
                </a:solidFill>
              </a:rPr>
              <a:t>Publically ridiculed by the New York Times</a:t>
            </a:r>
          </a:p>
          <a:p>
            <a:pPr lvl="1">
              <a:buFont typeface="Arial"/>
              <a:buChar char="•"/>
            </a:pPr>
            <a:r>
              <a:rPr lang="en-US" sz="2000" dirty="0" smtClean="0">
                <a:solidFill>
                  <a:schemeClr val="bg1"/>
                </a:solidFill>
              </a:rPr>
              <a:t>March 16, 1926 launched the 1</a:t>
            </a:r>
            <a:r>
              <a:rPr lang="en-US" sz="2000" baseline="30000" dirty="0" smtClean="0">
                <a:solidFill>
                  <a:schemeClr val="bg1"/>
                </a:solidFill>
              </a:rPr>
              <a:t>st</a:t>
            </a:r>
            <a:r>
              <a:rPr lang="en-US" sz="2000" dirty="0" smtClean="0">
                <a:solidFill>
                  <a:schemeClr val="bg1"/>
                </a:solidFill>
              </a:rPr>
              <a:t> successful liquid fueled rocket</a:t>
            </a:r>
          </a:p>
          <a:p>
            <a:pPr lvl="1">
              <a:buFont typeface="Arial"/>
              <a:buChar char="•"/>
            </a:pPr>
            <a:r>
              <a:rPr lang="en-US" sz="2000" dirty="0" smtClean="0">
                <a:solidFill>
                  <a:schemeClr val="bg1"/>
                </a:solidFill>
              </a:rPr>
              <a:t>Granted 214 patients</a:t>
            </a:r>
          </a:p>
          <a:p>
            <a:pPr lvl="2">
              <a:buFont typeface="Arial"/>
              <a:buChar char="•"/>
            </a:pPr>
            <a:r>
              <a:rPr lang="en-US" sz="2000" dirty="0" smtClean="0">
                <a:solidFill>
                  <a:schemeClr val="bg1"/>
                </a:solidFill>
              </a:rPr>
              <a:t>131 awarded following his death</a:t>
            </a:r>
          </a:p>
        </p:txBody>
      </p:sp>
    </p:spTree>
    <p:extLst>
      <p:ext uri="{BB962C8B-B14F-4D97-AF65-F5344CB8AC3E}">
        <p14:creationId xmlns:p14="http://schemas.microsoft.com/office/powerpoint/2010/main" val="3904766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z="3600" dirty="0" smtClean="0"/>
              <a:t>Assessment of Learning</a:t>
            </a:r>
            <a:endParaRPr lang="en-US" sz="3600" dirty="0"/>
          </a:p>
        </p:txBody>
      </p:sp>
      <p:sp>
        <p:nvSpPr>
          <p:cNvPr id="10" name="Text Placeholder 9"/>
          <p:cNvSpPr>
            <a:spLocks noGrp="1"/>
          </p:cNvSpPr>
          <p:nvPr>
            <p:ph type="body" sz="half" idx="2"/>
          </p:nvPr>
        </p:nvSpPr>
        <p:spPr/>
        <p:txBody>
          <a:bodyPr>
            <a:normAutofit/>
          </a:bodyPr>
          <a:lstStyle/>
          <a:p>
            <a:r>
              <a:rPr lang="en-US" sz="2800" dirty="0"/>
              <a:t>Determine appropriate </a:t>
            </a:r>
            <a:r>
              <a:rPr lang="en-US" sz="2800" u="sng" dirty="0"/>
              <a:t>assessment</a:t>
            </a:r>
            <a:r>
              <a:rPr lang="en-US" sz="2800" dirty="0"/>
              <a:t> applications nestled within the design of the unit.</a:t>
            </a:r>
          </a:p>
        </p:txBody>
      </p:sp>
      <p:pic>
        <p:nvPicPr>
          <p:cNvPr id="12" name="Picture 11" descr="Gear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9644" y="0"/>
            <a:ext cx="8564309" cy="6028542"/>
          </a:xfrm>
          <a:prstGeom prst="rect">
            <a:avLst/>
          </a:prstGeom>
        </p:spPr>
      </p:pic>
    </p:spTree>
    <p:extLst>
      <p:ext uri="{BB962C8B-B14F-4D97-AF65-F5344CB8AC3E}">
        <p14:creationId xmlns:p14="http://schemas.microsoft.com/office/powerpoint/2010/main" val="308684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Essential learning</a:t>
            </a:r>
            <a:endParaRPr lang="en-US" dirty="0"/>
          </a:p>
        </p:txBody>
      </p:sp>
      <p:sp>
        <p:nvSpPr>
          <p:cNvPr id="5" name="TextBox 4"/>
          <p:cNvSpPr txBox="1"/>
          <p:nvPr/>
        </p:nvSpPr>
        <p:spPr>
          <a:xfrm>
            <a:off x="725659" y="1856248"/>
            <a:ext cx="7703148" cy="584776"/>
          </a:xfrm>
          <a:prstGeom prst="rect">
            <a:avLst/>
          </a:prstGeom>
          <a:noFill/>
        </p:spPr>
        <p:txBody>
          <a:bodyPr wrap="square" rtlCol="0">
            <a:spAutoFit/>
          </a:bodyPr>
          <a:lstStyle/>
          <a:p>
            <a:r>
              <a:rPr lang="en-US" sz="3200" dirty="0" smtClean="0"/>
              <a:t>Learning is naturally integrated.</a:t>
            </a:r>
          </a:p>
        </p:txBody>
      </p:sp>
      <p:sp>
        <p:nvSpPr>
          <p:cNvPr id="7" name="TextBox 6"/>
          <p:cNvSpPr txBox="1"/>
          <p:nvPr/>
        </p:nvSpPr>
        <p:spPr>
          <a:xfrm>
            <a:off x="725659" y="2554087"/>
            <a:ext cx="7563599" cy="2554545"/>
          </a:xfrm>
          <a:prstGeom prst="rect">
            <a:avLst/>
          </a:prstGeom>
          <a:noFill/>
        </p:spPr>
        <p:txBody>
          <a:bodyPr wrap="square" rtlCol="0">
            <a:spAutoFit/>
          </a:bodyPr>
          <a:lstStyle/>
          <a:p>
            <a:pPr lvl="0"/>
            <a:r>
              <a:rPr lang="en-US" sz="3200" dirty="0">
                <a:solidFill>
                  <a:srgbClr val="FFFFFF"/>
                </a:solidFill>
              </a:rPr>
              <a:t>“When you are out walking, nature does not confront you for three quarters of an hour only with flowers and in the next only with animals.</a:t>
            </a:r>
            <a:r>
              <a:rPr lang="en-US" sz="3200" dirty="0" smtClean="0">
                <a:solidFill>
                  <a:srgbClr val="FFFFFF"/>
                </a:solidFill>
              </a:rPr>
              <a:t>”</a:t>
            </a:r>
          </a:p>
          <a:p>
            <a:pPr lvl="0" algn="r"/>
            <a:r>
              <a:rPr lang="en-US" sz="3200" dirty="0" smtClean="0">
                <a:solidFill>
                  <a:srgbClr val="FFFFFF"/>
                </a:solidFill>
              </a:rPr>
              <a:t>   </a:t>
            </a:r>
            <a:r>
              <a:rPr lang="en-US" sz="3200" i="1" dirty="0">
                <a:solidFill>
                  <a:srgbClr val="FFFFFF"/>
                </a:solidFill>
              </a:rPr>
              <a:t>Lionel Elvin (1977)</a:t>
            </a:r>
          </a:p>
          <a:p>
            <a:endParaRPr lang="en-US" sz="3200" dirty="0"/>
          </a:p>
        </p:txBody>
      </p:sp>
    </p:spTree>
    <p:extLst>
      <p:ext uri="{BB962C8B-B14F-4D97-AF65-F5344CB8AC3E}">
        <p14:creationId xmlns:p14="http://schemas.microsoft.com/office/powerpoint/2010/main" val="1214069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ma.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7973" y="261685"/>
            <a:ext cx="4010730" cy="5636785"/>
          </a:xfrm>
          <a:prstGeom prst="rect">
            <a:avLst/>
          </a:prstGeom>
          <a:ln>
            <a:noFill/>
          </a:ln>
          <a:effectLst>
            <a:softEdge rad="112500"/>
          </a:effectLst>
        </p:spPr>
      </p:pic>
      <p:sp>
        <p:nvSpPr>
          <p:cNvPr id="8" name="Title 8"/>
          <p:cNvSpPr>
            <a:spLocks noGrp="1"/>
          </p:cNvSpPr>
          <p:nvPr>
            <p:ph type="title"/>
          </p:nvPr>
        </p:nvSpPr>
        <p:spPr>
          <a:xfrm>
            <a:off x="612648" y="1447800"/>
            <a:ext cx="2971800" cy="1097280"/>
          </a:xfrm>
        </p:spPr>
        <p:txBody>
          <a:bodyPr/>
          <a:lstStyle/>
          <a:p>
            <a:r>
              <a:rPr lang="en-US" sz="3600" cap="none" dirty="0">
                <a:solidFill>
                  <a:schemeClr val="tx2"/>
                </a:solidFill>
              </a:rPr>
              <a:t>Assessment of Learning</a:t>
            </a:r>
          </a:p>
        </p:txBody>
      </p:sp>
      <p:sp>
        <p:nvSpPr>
          <p:cNvPr id="9" name="Text Placeholder 9"/>
          <p:cNvSpPr txBox="1">
            <a:spLocks/>
          </p:cNvSpPr>
          <p:nvPr/>
        </p:nvSpPr>
        <p:spPr>
          <a:xfrm>
            <a:off x="612647" y="2547891"/>
            <a:ext cx="4187865" cy="3607038"/>
          </a:xfrm>
          <a:prstGeom prst="rect">
            <a:avLst/>
          </a:prstGeom>
        </p:spPr>
        <p:txBody>
          <a:bodyPr>
            <a:noAutofit/>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indent="0">
              <a:buNone/>
            </a:pPr>
            <a:r>
              <a:rPr lang="en-US" sz="3600" dirty="0" smtClean="0"/>
              <a:t>F=ma</a:t>
            </a:r>
          </a:p>
          <a:p>
            <a:pPr marL="0" indent="0">
              <a:buNone/>
            </a:pPr>
            <a:r>
              <a:rPr lang="en-US" sz="3200" dirty="0" smtClean="0"/>
              <a:t>Predicting the effect of increased </a:t>
            </a:r>
            <a:r>
              <a:rPr lang="en-US" sz="3200" i="1" dirty="0" smtClean="0"/>
              <a:t>mass</a:t>
            </a:r>
            <a:r>
              <a:rPr lang="en-US" sz="3200" dirty="0" smtClean="0"/>
              <a:t> on </a:t>
            </a:r>
            <a:r>
              <a:rPr lang="en-US" sz="3200" i="1" dirty="0" smtClean="0"/>
              <a:t>acceleration</a:t>
            </a:r>
            <a:r>
              <a:rPr lang="en-US" sz="3200" dirty="0" smtClean="0"/>
              <a:t> of two paper rockets of similar design launched with the same </a:t>
            </a:r>
            <a:r>
              <a:rPr lang="en-US" sz="3200" u="sng" dirty="0" smtClean="0"/>
              <a:t>force</a:t>
            </a:r>
            <a:r>
              <a:rPr lang="en-US" sz="3200" dirty="0" smtClean="0"/>
              <a:t>.</a:t>
            </a:r>
            <a:endParaRPr lang="en-US" sz="3200" dirty="0"/>
          </a:p>
        </p:txBody>
      </p:sp>
    </p:spTree>
    <p:extLst>
      <p:ext uri="{BB962C8B-B14F-4D97-AF65-F5344CB8AC3E}">
        <p14:creationId xmlns:p14="http://schemas.microsoft.com/office/powerpoint/2010/main" val="1745356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emDixon.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7208" y="360891"/>
            <a:ext cx="3931660" cy="5242213"/>
          </a:xfrm>
          <a:prstGeom prst="rect">
            <a:avLst/>
          </a:prstGeom>
          <a:ln>
            <a:noFill/>
          </a:ln>
          <a:effectLst>
            <a:softEdge rad="112500"/>
          </a:effectLst>
        </p:spPr>
      </p:pic>
      <p:pic>
        <p:nvPicPr>
          <p:cNvPr id="3" name="Picture 2" descr="Miles.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850" y="360892"/>
            <a:ext cx="3931660" cy="5242213"/>
          </a:xfrm>
          <a:prstGeom prst="rect">
            <a:avLst/>
          </a:prstGeom>
          <a:ln>
            <a:noFill/>
          </a:ln>
          <a:effectLst>
            <a:softEdge rad="112500"/>
          </a:effectLst>
        </p:spPr>
      </p:pic>
      <p:sp>
        <p:nvSpPr>
          <p:cNvPr id="2" name="TextBox 1"/>
          <p:cNvSpPr txBox="1"/>
          <p:nvPr/>
        </p:nvSpPr>
        <p:spPr>
          <a:xfrm>
            <a:off x="4343805" y="5425758"/>
            <a:ext cx="4675724" cy="1384995"/>
          </a:xfrm>
          <a:prstGeom prst="rect">
            <a:avLst/>
          </a:prstGeom>
          <a:noFill/>
        </p:spPr>
        <p:txBody>
          <a:bodyPr wrap="square" rtlCol="0">
            <a:spAutoFit/>
          </a:bodyPr>
          <a:lstStyle/>
          <a:p>
            <a:pPr algn="ctr"/>
            <a:r>
              <a:rPr lang="en-US" sz="2800" dirty="0" smtClean="0">
                <a:effectLst>
                  <a:outerShdw blurRad="60325" dist="63500" dir="2700000" sx="101000" sy="101000" algn="tl" rotWithShape="0">
                    <a:srgbClr val="000000">
                      <a:alpha val="99000"/>
                    </a:srgbClr>
                  </a:outerShdw>
                </a:effectLst>
              </a:rPr>
              <a:t>Purchase Materials and Services</a:t>
            </a:r>
          </a:p>
          <a:p>
            <a:pPr algn="ctr"/>
            <a:r>
              <a:rPr lang="en-US" sz="2800" dirty="0" smtClean="0">
                <a:effectLst>
                  <a:outerShdw blurRad="60325" dist="63500" dir="2700000" sx="101000" sy="101000" algn="tl" rotWithShape="0">
                    <a:srgbClr val="000000">
                      <a:alpha val="99000"/>
                    </a:srgbClr>
                  </a:outerShdw>
                </a:effectLst>
              </a:rPr>
              <a:t>(adding/subtracting, monetary applications)</a:t>
            </a:r>
            <a:endParaRPr lang="en-US" sz="2800" dirty="0">
              <a:effectLst>
                <a:outerShdw blurRad="60325" dist="63500" dir="2700000" sx="101000" sy="101000" algn="tl" rotWithShape="0">
                  <a:srgbClr val="000000">
                    <a:alpha val="99000"/>
                  </a:srgbClr>
                </a:outerShdw>
              </a:effectLst>
            </a:endParaRPr>
          </a:p>
        </p:txBody>
      </p:sp>
      <p:sp>
        <p:nvSpPr>
          <p:cNvPr id="4" name="TextBox 3"/>
          <p:cNvSpPr txBox="1"/>
          <p:nvPr/>
        </p:nvSpPr>
        <p:spPr>
          <a:xfrm>
            <a:off x="207850" y="4994871"/>
            <a:ext cx="4135955" cy="1815882"/>
          </a:xfrm>
          <a:prstGeom prst="rect">
            <a:avLst/>
          </a:prstGeom>
          <a:noFill/>
        </p:spPr>
        <p:txBody>
          <a:bodyPr wrap="square" rtlCol="0">
            <a:spAutoFit/>
          </a:bodyPr>
          <a:lstStyle/>
          <a:p>
            <a:pPr algn="ctr"/>
            <a:r>
              <a:rPr lang="en-US" sz="2800" dirty="0">
                <a:effectLst>
                  <a:outerShdw blurRad="60325" dist="63500" dir="2700000" sx="101000" sy="101000" algn="tl" rotWithShape="0">
                    <a:srgbClr val="000000">
                      <a:alpha val="99000"/>
                    </a:srgbClr>
                  </a:outerShdw>
                </a:effectLst>
              </a:rPr>
              <a:t>Creating the </a:t>
            </a:r>
            <a:r>
              <a:rPr lang="en-US" sz="2800" dirty="0" smtClean="0">
                <a:effectLst>
                  <a:outerShdw blurRad="60325" dist="63500" dir="2700000" sx="101000" sy="101000" algn="tl" rotWithShape="0">
                    <a:srgbClr val="000000">
                      <a:alpha val="99000"/>
                    </a:srgbClr>
                  </a:outerShdw>
                </a:effectLst>
              </a:rPr>
              <a:t>Prototype </a:t>
            </a:r>
            <a:r>
              <a:rPr lang="en-US" sz="2800" dirty="0">
                <a:effectLst>
                  <a:outerShdw blurRad="60325" dist="63500" dir="2700000" sx="101000" sy="101000" algn="tl" rotWithShape="0">
                    <a:srgbClr val="000000">
                      <a:alpha val="99000"/>
                    </a:srgbClr>
                  </a:outerShdw>
                </a:effectLst>
              </a:rPr>
              <a:t>Design  </a:t>
            </a:r>
          </a:p>
          <a:p>
            <a:pPr algn="ctr"/>
            <a:r>
              <a:rPr lang="en-US" sz="2800" dirty="0">
                <a:effectLst>
                  <a:outerShdw blurRad="60325" dist="63500" dir="2700000" sx="101000" sy="101000" algn="tl" rotWithShape="0">
                    <a:srgbClr val="000000">
                      <a:alpha val="99000"/>
                    </a:srgbClr>
                  </a:outerShdw>
                </a:effectLst>
              </a:rPr>
              <a:t>(application of </a:t>
            </a:r>
            <a:r>
              <a:rPr lang="en-US" sz="2800" dirty="0" smtClean="0">
                <a:effectLst>
                  <a:outerShdw blurRad="60325" dist="63500" dir="2700000" sx="101000" sy="101000" algn="tl" rotWithShape="0">
                    <a:srgbClr val="000000">
                      <a:alpha val="99000"/>
                    </a:srgbClr>
                  </a:outerShdw>
                </a:effectLst>
              </a:rPr>
              <a:t>scale,</a:t>
            </a:r>
          </a:p>
          <a:p>
            <a:pPr algn="ctr"/>
            <a:r>
              <a:rPr lang="en-US" sz="2800" dirty="0" smtClean="0">
                <a:effectLst>
                  <a:outerShdw blurRad="60325" dist="63500" dir="2700000" sx="101000" sy="101000" algn="tl" rotWithShape="0">
                    <a:srgbClr val="000000">
                      <a:alpha val="99000"/>
                    </a:srgbClr>
                  </a:outerShdw>
                </a:effectLst>
              </a:rPr>
              <a:t>use of geometric shapes and measurement)</a:t>
            </a:r>
            <a:endParaRPr lang="en-US" sz="2800" dirty="0">
              <a:effectLst>
                <a:outerShdw blurRad="60325" dist="63500" dir="2700000" sx="101000" sy="101000" algn="tl" rotWithShape="0">
                  <a:srgbClr val="000000">
                    <a:alpha val="99000"/>
                  </a:srgbClr>
                </a:outerShdw>
              </a:effectLst>
            </a:endParaRPr>
          </a:p>
        </p:txBody>
      </p:sp>
    </p:spTree>
    <p:extLst>
      <p:ext uri="{BB962C8B-B14F-4D97-AF65-F5344CB8AC3E}">
        <p14:creationId xmlns:p14="http://schemas.microsoft.com/office/powerpoint/2010/main" val="3551452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ikensBuild.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850" y="360891"/>
            <a:ext cx="3888065" cy="5205509"/>
          </a:xfrm>
          <a:prstGeom prst="rect">
            <a:avLst/>
          </a:prstGeom>
          <a:ln>
            <a:noFill/>
          </a:ln>
          <a:effectLst>
            <a:softEdge rad="112500"/>
          </a:effectLst>
        </p:spPr>
      </p:pic>
      <p:sp>
        <p:nvSpPr>
          <p:cNvPr id="2" name="TextBox 1"/>
          <p:cNvSpPr txBox="1"/>
          <p:nvPr/>
        </p:nvSpPr>
        <p:spPr>
          <a:xfrm>
            <a:off x="4401531" y="5398917"/>
            <a:ext cx="4368941" cy="1384995"/>
          </a:xfrm>
          <a:prstGeom prst="rect">
            <a:avLst/>
          </a:prstGeom>
          <a:noFill/>
        </p:spPr>
        <p:txBody>
          <a:bodyPr wrap="square" rtlCol="0">
            <a:spAutoFit/>
          </a:bodyPr>
          <a:lstStyle/>
          <a:p>
            <a:pPr algn="ctr"/>
            <a:r>
              <a:rPr lang="en-US" sz="2800" dirty="0">
                <a:effectLst>
                  <a:outerShdw blurRad="60325" dist="63500" dir="2700000" sx="101000" sy="101000" algn="tl" rotWithShape="0">
                    <a:srgbClr val="000000">
                      <a:alpha val="99000"/>
                    </a:srgbClr>
                  </a:outerShdw>
                </a:effectLst>
              </a:rPr>
              <a:t>Testing and </a:t>
            </a:r>
            <a:r>
              <a:rPr lang="en-US" sz="2800" dirty="0" smtClean="0">
                <a:effectLst>
                  <a:outerShdw blurRad="60325" dist="63500" dir="2700000" sx="101000" sy="101000" algn="tl" rotWithShape="0">
                    <a:srgbClr val="000000">
                      <a:alpha val="99000"/>
                    </a:srgbClr>
                  </a:outerShdw>
                </a:effectLst>
              </a:rPr>
              <a:t>Modification</a:t>
            </a:r>
          </a:p>
          <a:p>
            <a:pPr algn="ctr"/>
            <a:r>
              <a:rPr lang="en-US" sz="2800" dirty="0" smtClean="0">
                <a:effectLst>
                  <a:outerShdw blurRad="60325" dist="63500" dir="2700000" sx="101000" sy="101000" algn="tl" rotWithShape="0">
                    <a:srgbClr val="000000">
                      <a:alpha val="99000"/>
                    </a:srgbClr>
                  </a:outerShdw>
                </a:effectLst>
              </a:rPr>
              <a:t>(Measurement, Observation &amp; Assessment)</a:t>
            </a:r>
            <a:endParaRPr lang="en-US" sz="2800" dirty="0">
              <a:effectLst>
                <a:outerShdw blurRad="60325" dist="63500" dir="2700000" sx="101000" sy="101000" algn="tl" rotWithShape="0">
                  <a:srgbClr val="000000">
                    <a:alpha val="99000"/>
                  </a:srgbClr>
                </a:outerShdw>
              </a:effectLst>
            </a:endParaRPr>
          </a:p>
        </p:txBody>
      </p:sp>
      <p:sp>
        <p:nvSpPr>
          <p:cNvPr id="4" name="TextBox 3"/>
          <p:cNvSpPr txBox="1"/>
          <p:nvPr/>
        </p:nvSpPr>
        <p:spPr>
          <a:xfrm>
            <a:off x="178988" y="5413344"/>
            <a:ext cx="4092661" cy="954107"/>
          </a:xfrm>
          <a:prstGeom prst="rect">
            <a:avLst/>
          </a:prstGeom>
          <a:noFill/>
        </p:spPr>
        <p:txBody>
          <a:bodyPr wrap="square" rtlCol="0">
            <a:spAutoFit/>
          </a:bodyPr>
          <a:lstStyle/>
          <a:p>
            <a:pPr algn="ctr"/>
            <a:r>
              <a:rPr lang="en-US" sz="2800" dirty="0">
                <a:effectLst>
                  <a:outerShdw blurRad="60325" dist="63500" dir="2700000" sx="101000" sy="101000" algn="tl" rotWithShape="0">
                    <a:srgbClr val="000000">
                      <a:alpha val="99000"/>
                    </a:srgbClr>
                  </a:outerShdw>
                </a:effectLst>
              </a:rPr>
              <a:t>Creating the Prototype </a:t>
            </a:r>
            <a:r>
              <a:rPr lang="en-US" sz="2800" dirty="0" smtClean="0">
                <a:effectLst>
                  <a:outerShdw blurRad="60325" dist="63500" dir="2700000" sx="101000" sy="101000" algn="tl" rotWithShape="0">
                    <a:srgbClr val="000000">
                      <a:alpha val="99000"/>
                    </a:srgbClr>
                  </a:outerShdw>
                </a:effectLst>
              </a:rPr>
              <a:t>Design</a:t>
            </a:r>
          </a:p>
          <a:p>
            <a:pPr algn="ctr"/>
            <a:r>
              <a:rPr lang="en-US" sz="2800" dirty="0" smtClean="0">
                <a:effectLst>
                  <a:outerShdw blurRad="60325" dist="63500" dir="2700000" sx="101000" sy="101000" algn="tl" rotWithShape="0">
                    <a:srgbClr val="000000">
                      <a:alpha val="99000"/>
                    </a:srgbClr>
                  </a:outerShdw>
                </a:effectLst>
              </a:rPr>
              <a:t>(Engineering Design Process)</a:t>
            </a:r>
            <a:endParaRPr lang="en-US" sz="2800" dirty="0">
              <a:effectLst>
                <a:outerShdw blurRad="60325" dist="63500" dir="2700000" sx="101000" sy="101000" algn="tl" rotWithShape="0">
                  <a:srgbClr val="000000">
                    <a:alpha val="99000"/>
                  </a:srgbClr>
                </a:outerShdw>
              </a:effectLst>
            </a:endParaRPr>
          </a:p>
        </p:txBody>
      </p:sp>
      <p:pic>
        <p:nvPicPr>
          <p:cNvPr id="8" name="Picture 7" descr="HallwayLaunch.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145" y="360892"/>
            <a:ext cx="4198328" cy="5198518"/>
          </a:xfrm>
          <a:prstGeom prst="rect">
            <a:avLst/>
          </a:prstGeom>
          <a:ln>
            <a:noFill/>
          </a:ln>
          <a:effectLst>
            <a:softEdge rad="112500"/>
          </a:effectLst>
        </p:spPr>
      </p:pic>
    </p:spTree>
    <p:extLst>
      <p:ext uri="{BB962C8B-B14F-4D97-AF65-F5344CB8AC3E}">
        <p14:creationId xmlns:p14="http://schemas.microsoft.com/office/powerpoint/2010/main" val="781392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8848"/>
            <a:ext cx="7924800" cy="1143000"/>
          </a:xfrm>
        </p:spPr>
        <p:txBody>
          <a:bodyPr/>
          <a:lstStyle/>
          <a:p>
            <a:r>
              <a:rPr lang="en-US" dirty="0" smtClean="0"/>
              <a:t>X-51 paper </a:t>
            </a:r>
            <a:r>
              <a:rPr lang="en-US" dirty="0"/>
              <a:t>Project </a:t>
            </a:r>
          </a:p>
        </p:txBody>
      </p:sp>
      <p:sp>
        <p:nvSpPr>
          <p:cNvPr id="3" name="TextBox 2"/>
          <p:cNvSpPr txBox="1"/>
          <p:nvPr/>
        </p:nvSpPr>
        <p:spPr>
          <a:xfrm>
            <a:off x="609600" y="1171848"/>
            <a:ext cx="7638264" cy="523220"/>
          </a:xfrm>
          <a:prstGeom prst="rect">
            <a:avLst/>
          </a:prstGeom>
          <a:noFill/>
        </p:spPr>
        <p:txBody>
          <a:bodyPr wrap="square" rtlCol="0">
            <a:spAutoFit/>
          </a:bodyPr>
          <a:lstStyle/>
          <a:p>
            <a:r>
              <a:rPr lang="en-US" sz="2800" dirty="0" smtClean="0"/>
              <a:t>Adapted from the NASA water rocket unit</a:t>
            </a:r>
            <a:endParaRPr lang="en-US" sz="2800" dirty="0"/>
          </a:p>
        </p:txBody>
      </p:sp>
      <p:grpSp>
        <p:nvGrpSpPr>
          <p:cNvPr id="7" name="Group 6"/>
          <p:cNvGrpSpPr/>
          <p:nvPr/>
        </p:nvGrpSpPr>
        <p:grpSpPr>
          <a:xfrm>
            <a:off x="746149" y="2627571"/>
            <a:ext cx="2662804" cy="2457820"/>
            <a:chOff x="846635" y="2444165"/>
            <a:chExt cx="2662804" cy="2457820"/>
          </a:xfrm>
        </p:grpSpPr>
        <p:sp>
          <p:nvSpPr>
            <p:cNvPr id="4" name="Oval 3"/>
            <p:cNvSpPr/>
            <p:nvPr/>
          </p:nvSpPr>
          <p:spPr>
            <a:xfrm>
              <a:off x="846635" y="2444165"/>
              <a:ext cx="2662804" cy="2457820"/>
            </a:xfrm>
            <a:prstGeom prst="ellipse">
              <a:avLst/>
            </a:prstGeom>
            <a:gradFill flip="none" rotWithShape="1">
              <a:gsLst>
                <a:gs pos="51000">
                  <a:srgbClr val="FF6666"/>
                </a:gs>
                <a:gs pos="100000">
                  <a:schemeClr val="bg1"/>
                </a:gs>
              </a:gsLst>
              <a:path path="circle">
                <a:fillToRect r="100000" b="100000"/>
              </a:path>
              <a:tileRect l="-100000" t="-10000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1147052" y="2773169"/>
              <a:ext cx="2075621" cy="830997"/>
            </a:xfrm>
            <a:prstGeom prst="rect">
              <a:avLst/>
            </a:prstGeom>
            <a:noFill/>
          </p:spPr>
          <p:txBody>
            <a:bodyPr wrap="square" rtlCol="0">
              <a:spAutoFit/>
            </a:bodyPr>
            <a:lstStyle/>
            <a:p>
              <a:pPr algn="ctr"/>
              <a:r>
                <a:rPr lang="en-US" sz="2400" dirty="0" err="1" smtClean="0">
                  <a:solidFill>
                    <a:schemeClr val="bg1"/>
                  </a:solidFill>
                </a:rPr>
                <a:t>CommunicationsDirector</a:t>
              </a:r>
              <a:endParaRPr lang="en-US" sz="2400" dirty="0">
                <a:solidFill>
                  <a:schemeClr val="bg1"/>
                </a:solidFill>
              </a:endParaRPr>
            </a:p>
          </p:txBody>
        </p:sp>
        <p:sp>
          <p:nvSpPr>
            <p:cNvPr id="6" name="TextBox 5"/>
            <p:cNvSpPr txBox="1"/>
            <p:nvPr/>
          </p:nvSpPr>
          <p:spPr>
            <a:xfrm>
              <a:off x="1147052" y="3604166"/>
              <a:ext cx="2075621" cy="923330"/>
            </a:xfrm>
            <a:prstGeom prst="rect">
              <a:avLst/>
            </a:prstGeom>
            <a:noFill/>
          </p:spPr>
          <p:txBody>
            <a:bodyPr wrap="square" rtlCol="0">
              <a:spAutoFit/>
            </a:bodyPr>
            <a:lstStyle/>
            <a:p>
              <a:pPr algn="ctr"/>
              <a:r>
                <a:rPr lang="en-US" dirty="0" smtClean="0">
                  <a:solidFill>
                    <a:srgbClr val="000000"/>
                  </a:solidFill>
                </a:rPr>
                <a:t>Media Relations, blogs, NEWS updates, photography</a:t>
              </a:r>
              <a:endParaRPr lang="en-US" dirty="0">
                <a:solidFill>
                  <a:srgbClr val="000000"/>
                </a:solidFill>
              </a:endParaRPr>
            </a:p>
          </p:txBody>
        </p:sp>
      </p:grpSp>
      <p:grpSp>
        <p:nvGrpSpPr>
          <p:cNvPr id="11" name="Group 10"/>
          <p:cNvGrpSpPr/>
          <p:nvPr/>
        </p:nvGrpSpPr>
        <p:grpSpPr>
          <a:xfrm>
            <a:off x="3003696" y="1715291"/>
            <a:ext cx="2662804" cy="2457820"/>
            <a:chOff x="5450697" y="2266656"/>
            <a:chExt cx="2662804" cy="2457820"/>
          </a:xfrm>
        </p:grpSpPr>
        <p:sp>
          <p:nvSpPr>
            <p:cNvPr id="8" name="Oval 7"/>
            <p:cNvSpPr/>
            <p:nvPr/>
          </p:nvSpPr>
          <p:spPr>
            <a:xfrm>
              <a:off x="5450697" y="2266656"/>
              <a:ext cx="2662804" cy="2457820"/>
            </a:xfrm>
            <a:prstGeom prst="ellipse">
              <a:avLst/>
            </a:prstGeom>
            <a:gradFill flip="none" rotWithShape="1">
              <a:gsLst>
                <a:gs pos="44000">
                  <a:srgbClr val="00FF80"/>
                </a:gs>
                <a:gs pos="100000">
                  <a:schemeClr val="bg1"/>
                </a:gs>
              </a:gsLst>
              <a:path path="circle">
                <a:fillToRect r="100000" b="100000"/>
              </a:path>
              <a:tileRect l="-100000" t="-10000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5737459" y="2363525"/>
              <a:ext cx="2075621" cy="830997"/>
            </a:xfrm>
            <a:prstGeom prst="rect">
              <a:avLst/>
            </a:prstGeom>
            <a:noFill/>
          </p:spPr>
          <p:txBody>
            <a:bodyPr wrap="square" rtlCol="0">
              <a:spAutoFit/>
            </a:bodyPr>
            <a:lstStyle/>
            <a:p>
              <a:pPr algn="ctr"/>
              <a:r>
                <a:rPr lang="en-US" sz="2400" dirty="0" smtClean="0">
                  <a:solidFill>
                    <a:schemeClr val="bg1"/>
                  </a:solidFill>
                </a:rPr>
                <a:t>Budget</a:t>
              </a:r>
            </a:p>
            <a:p>
              <a:pPr algn="ctr"/>
              <a:r>
                <a:rPr lang="en-US" sz="2400" dirty="0" smtClean="0">
                  <a:solidFill>
                    <a:schemeClr val="bg1"/>
                  </a:solidFill>
                </a:rPr>
                <a:t>Director</a:t>
              </a:r>
              <a:endParaRPr lang="en-US" sz="2400" dirty="0">
                <a:solidFill>
                  <a:schemeClr val="bg1"/>
                </a:solidFill>
              </a:endParaRPr>
            </a:p>
          </p:txBody>
        </p:sp>
        <p:sp>
          <p:nvSpPr>
            <p:cNvPr id="10" name="TextBox 9"/>
            <p:cNvSpPr txBox="1"/>
            <p:nvPr/>
          </p:nvSpPr>
          <p:spPr>
            <a:xfrm>
              <a:off x="5534822" y="3194522"/>
              <a:ext cx="2537714" cy="1200329"/>
            </a:xfrm>
            <a:prstGeom prst="rect">
              <a:avLst/>
            </a:prstGeom>
            <a:noFill/>
          </p:spPr>
          <p:txBody>
            <a:bodyPr wrap="square" rtlCol="0">
              <a:spAutoFit/>
            </a:bodyPr>
            <a:lstStyle/>
            <a:p>
              <a:pPr algn="ctr"/>
              <a:r>
                <a:rPr lang="en-US" dirty="0" smtClean="0">
                  <a:solidFill>
                    <a:srgbClr val="000000"/>
                  </a:solidFill>
                </a:rPr>
                <a:t>Maintain accurate records of the company’s purchase orders and expenditures.</a:t>
              </a:r>
            </a:p>
            <a:p>
              <a:pPr algn="ctr"/>
              <a:r>
                <a:rPr lang="en-US" dirty="0" smtClean="0">
                  <a:solidFill>
                    <a:srgbClr val="000000"/>
                  </a:solidFill>
                </a:rPr>
                <a:t>Negotiate contracts.</a:t>
              </a:r>
              <a:endParaRPr lang="en-US" dirty="0">
                <a:solidFill>
                  <a:srgbClr val="000000"/>
                </a:solidFill>
              </a:endParaRPr>
            </a:p>
          </p:txBody>
        </p:sp>
      </p:grpSp>
      <p:grpSp>
        <p:nvGrpSpPr>
          <p:cNvPr id="16" name="Group 15"/>
          <p:cNvGrpSpPr/>
          <p:nvPr/>
        </p:nvGrpSpPr>
        <p:grpSpPr>
          <a:xfrm>
            <a:off x="5336580" y="2643157"/>
            <a:ext cx="2662804" cy="2457820"/>
            <a:chOff x="3024418" y="3320908"/>
            <a:chExt cx="2662804" cy="2457820"/>
          </a:xfrm>
        </p:grpSpPr>
        <p:sp>
          <p:nvSpPr>
            <p:cNvPr id="13" name="Oval 12"/>
            <p:cNvSpPr/>
            <p:nvPr/>
          </p:nvSpPr>
          <p:spPr>
            <a:xfrm>
              <a:off x="3024418" y="3320908"/>
              <a:ext cx="2662804" cy="2457820"/>
            </a:xfrm>
            <a:prstGeom prst="ellipse">
              <a:avLst/>
            </a:prstGeom>
            <a:gradFill flip="none" rotWithShape="1">
              <a:gsLst>
                <a:gs pos="65000">
                  <a:srgbClr val="3366FF"/>
                </a:gs>
                <a:gs pos="100000">
                  <a:schemeClr val="bg1"/>
                </a:gs>
              </a:gsLst>
              <a:path path="circle">
                <a:fillToRect r="100000" b="100000"/>
              </a:path>
              <a:tileRect l="-100000" t="-10000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3311180" y="3554327"/>
              <a:ext cx="2075621" cy="461665"/>
            </a:xfrm>
            <a:prstGeom prst="rect">
              <a:avLst/>
            </a:prstGeom>
            <a:noFill/>
          </p:spPr>
          <p:txBody>
            <a:bodyPr wrap="square" rtlCol="0">
              <a:spAutoFit/>
            </a:bodyPr>
            <a:lstStyle/>
            <a:p>
              <a:pPr algn="ctr"/>
              <a:r>
                <a:rPr lang="en-US" sz="2400" dirty="0" smtClean="0">
                  <a:solidFill>
                    <a:schemeClr val="bg1"/>
                  </a:solidFill>
                </a:rPr>
                <a:t>Project Manager</a:t>
              </a:r>
              <a:endParaRPr lang="en-US" sz="2400" dirty="0">
                <a:solidFill>
                  <a:schemeClr val="bg1"/>
                </a:solidFill>
              </a:endParaRPr>
            </a:p>
          </p:txBody>
        </p:sp>
        <p:sp>
          <p:nvSpPr>
            <p:cNvPr id="15" name="TextBox 14"/>
            <p:cNvSpPr txBox="1"/>
            <p:nvPr/>
          </p:nvSpPr>
          <p:spPr>
            <a:xfrm>
              <a:off x="3108543" y="4004545"/>
              <a:ext cx="2537714" cy="1200329"/>
            </a:xfrm>
            <a:prstGeom prst="rect">
              <a:avLst/>
            </a:prstGeom>
            <a:noFill/>
          </p:spPr>
          <p:txBody>
            <a:bodyPr wrap="square" rtlCol="0">
              <a:spAutoFit/>
            </a:bodyPr>
            <a:lstStyle/>
            <a:p>
              <a:pPr algn="ctr"/>
              <a:r>
                <a:rPr lang="en-US" dirty="0" smtClean="0">
                  <a:solidFill>
                    <a:srgbClr val="000000"/>
                  </a:solidFill>
                </a:rPr>
                <a:t>Oversees the entire project and works with the instructor to resolve questions and schedules.</a:t>
              </a:r>
              <a:endParaRPr lang="en-US" dirty="0">
                <a:solidFill>
                  <a:srgbClr val="000000"/>
                </a:solidFill>
              </a:endParaRPr>
            </a:p>
          </p:txBody>
        </p:sp>
      </p:grpSp>
      <p:grpSp>
        <p:nvGrpSpPr>
          <p:cNvPr id="17" name="Group 16"/>
          <p:cNvGrpSpPr/>
          <p:nvPr/>
        </p:nvGrpSpPr>
        <p:grpSpPr>
          <a:xfrm>
            <a:off x="3026613" y="3823286"/>
            <a:ext cx="2662804" cy="2457820"/>
            <a:chOff x="3024418" y="3320908"/>
            <a:chExt cx="2662804" cy="2457820"/>
          </a:xfrm>
        </p:grpSpPr>
        <p:sp>
          <p:nvSpPr>
            <p:cNvPr id="18" name="Oval 17"/>
            <p:cNvSpPr/>
            <p:nvPr/>
          </p:nvSpPr>
          <p:spPr>
            <a:xfrm>
              <a:off x="3024418" y="3320908"/>
              <a:ext cx="2662804" cy="2457820"/>
            </a:xfrm>
            <a:prstGeom prst="ellipse">
              <a:avLst/>
            </a:prstGeom>
            <a:gradFill flip="none" rotWithShape="1">
              <a:gsLst>
                <a:gs pos="53000">
                  <a:srgbClr val="FFFF00"/>
                </a:gs>
                <a:gs pos="100000">
                  <a:schemeClr val="bg1"/>
                </a:gs>
              </a:gsLst>
              <a:path path="circle">
                <a:fillToRect r="100000" b="100000"/>
              </a:path>
              <a:tileRect l="-100000" t="-10000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3311180" y="3404122"/>
              <a:ext cx="2075621" cy="830997"/>
            </a:xfrm>
            <a:prstGeom prst="rect">
              <a:avLst/>
            </a:prstGeom>
            <a:noFill/>
          </p:spPr>
          <p:txBody>
            <a:bodyPr wrap="square" rtlCol="0">
              <a:spAutoFit/>
            </a:bodyPr>
            <a:lstStyle/>
            <a:p>
              <a:pPr algn="ctr"/>
              <a:r>
                <a:rPr lang="en-US" sz="2400" dirty="0" smtClean="0">
                  <a:solidFill>
                    <a:schemeClr val="bg1"/>
                  </a:solidFill>
                </a:rPr>
                <a:t>Design &amp; Launch Director</a:t>
              </a:r>
              <a:endParaRPr lang="en-US" sz="2400" dirty="0">
                <a:solidFill>
                  <a:schemeClr val="bg1"/>
                </a:solidFill>
              </a:endParaRPr>
            </a:p>
          </p:txBody>
        </p:sp>
        <p:sp>
          <p:nvSpPr>
            <p:cNvPr id="20" name="TextBox 19"/>
            <p:cNvSpPr txBox="1"/>
            <p:nvPr/>
          </p:nvSpPr>
          <p:spPr>
            <a:xfrm>
              <a:off x="3224860" y="4120709"/>
              <a:ext cx="2250952" cy="1477328"/>
            </a:xfrm>
            <a:prstGeom prst="rect">
              <a:avLst/>
            </a:prstGeom>
            <a:noFill/>
          </p:spPr>
          <p:txBody>
            <a:bodyPr wrap="square" rtlCol="0">
              <a:spAutoFit/>
            </a:bodyPr>
            <a:lstStyle/>
            <a:p>
              <a:pPr algn="ctr"/>
              <a:r>
                <a:rPr lang="en-US" dirty="0" smtClean="0">
                  <a:solidFill>
                    <a:srgbClr val="000000"/>
                  </a:solidFill>
                </a:rPr>
                <a:t>Supervises the design and construction of the rocket. Directs staff during the testing &amp; launch sequences.</a:t>
              </a:r>
              <a:endParaRPr lang="en-US" dirty="0">
                <a:solidFill>
                  <a:srgbClr val="000000"/>
                </a:solidFill>
              </a:endParaRPr>
            </a:p>
          </p:txBody>
        </p:sp>
      </p:grpSp>
    </p:spTree>
    <p:extLst>
      <p:ext uri="{BB962C8B-B14F-4D97-AF65-F5344CB8AC3E}">
        <p14:creationId xmlns:p14="http://schemas.microsoft.com/office/powerpoint/2010/main" val="2897064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 calcmode="lin" valueType="num">
                                      <p:cBhvr>
                                        <p:cTn id="16" dur="500" fill="hold"/>
                                        <p:tgtEl>
                                          <p:spTgt spid="11"/>
                                        </p:tgtEl>
                                        <p:attrNameLst>
                                          <p:attrName>style.rotation</p:attrName>
                                        </p:attrNameLst>
                                      </p:cBhvr>
                                      <p:tavLst>
                                        <p:tav tm="0">
                                          <p:val>
                                            <p:fltVal val="360"/>
                                          </p:val>
                                        </p:tav>
                                        <p:tav tm="100000">
                                          <p:val>
                                            <p:fltVal val="0"/>
                                          </p:val>
                                        </p:tav>
                                      </p:tavLst>
                                    </p:anim>
                                    <p:animEffect transition="in" filter="fade">
                                      <p:cBhvr>
                                        <p:cTn id="17" dur="500"/>
                                        <p:tgtEl>
                                          <p:spTgt spid="11"/>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 calcmode="lin" valueType="num">
                                      <p:cBhvr>
                                        <p:cTn id="23" dur="500" fill="hold"/>
                                        <p:tgtEl>
                                          <p:spTgt spid="16"/>
                                        </p:tgtEl>
                                        <p:attrNameLst>
                                          <p:attrName>style.rotation</p:attrName>
                                        </p:attrNameLst>
                                      </p:cBhvr>
                                      <p:tavLst>
                                        <p:tav tm="0">
                                          <p:val>
                                            <p:fltVal val="360"/>
                                          </p:val>
                                        </p:tav>
                                        <p:tav tm="100000">
                                          <p:val>
                                            <p:fltVal val="0"/>
                                          </p:val>
                                        </p:tav>
                                      </p:tavLst>
                                    </p:anim>
                                    <p:animEffect transition="in" filter="fade">
                                      <p:cBhvr>
                                        <p:cTn id="24" dur="500"/>
                                        <p:tgtEl>
                                          <p:spTgt spid="16"/>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 calcmode="lin" valueType="num">
                                      <p:cBhvr>
                                        <p:cTn id="30" dur="500" fill="hold"/>
                                        <p:tgtEl>
                                          <p:spTgt spid="17"/>
                                        </p:tgtEl>
                                        <p:attrNameLst>
                                          <p:attrName>style.rotation</p:attrName>
                                        </p:attrNameLst>
                                      </p:cBhvr>
                                      <p:tavLst>
                                        <p:tav tm="0">
                                          <p:val>
                                            <p:fltVal val="360"/>
                                          </p:val>
                                        </p:tav>
                                        <p:tav tm="100000">
                                          <p:val>
                                            <p:fltVal val="0"/>
                                          </p:val>
                                        </p:tav>
                                      </p:tavLst>
                                    </p:anim>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3228019" cy="1143000"/>
          </a:xfrm>
        </p:spPr>
        <p:txBody>
          <a:bodyPr/>
          <a:lstStyle/>
          <a:p>
            <a:r>
              <a:rPr lang="en-US" dirty="0" smtClean="0"/>
              <a:t>Let’s Build a </a:t>
            </a:r>
            <a:br>
              <a:rPr lang="en-US" dirty="0" smtClean="0"/>
            </a:br>
            <a:r>
              <a:rPr lang="en-US" dirty="0" smtClean="0"/>
              <a:t>Rocket!</a:t>
            </a:r>
            <a:endParaRPr lang="en-US" dirty="0"/>
          </a:p>
        </p:txBody>
      </p:sp>
      <p:sp>
        <p:nvSpPr>
          <p:cNvPr id="5" name="TextBox 4"/>
          <p:cNvSpPr txBox="1"/>
          <p:nvPr/>
        </p:nvSpPr>
        <p:spPr>
          <a:xfrm>
            <a:off x="609599" y="1459508"/>
            <a:ext cx="5164005" cy="4524316"/>
          </a:xfrm>
          <a:prstGeom prst="rect">
            <a:avLst/>
          </a:prstGeom>
          <a:noFill/>
        </p:spPr>
        <p:txBody>
          <a:bodyPr wrap="square" rtlCol="0">
            <a:spAutoFit/>
          </a:bodyPr>
          <a:lstStyle/>
          <a:p>
            <a:r>
              <a:rPr lang="en-US" sz="3600" dirty="0" smtClean="0"/>
              <a:t>Each table has the materials to create a paper rocket.</a:t>
            </a:r>
          </a:p>
          <a:p>
            <a:endParaRPr lang="en-US" sz="3600" dirty="0"/>
          </a:p>
          <a:p>
            <a:r>
              <a:rPr lang="en-US" sz="3600" dirty="0" smtClean="0"/>
              <a:t>You may share scissors, tape and rulers, but each person should have their own PVC tube, 2 sheets of paper and 2 index cards</a:t>
            </a:r>
            <a:endParaRPr lang="en-US" sz="3600" dirty="0"/>
          </a:p>
        </p:txBody>
      </p:sp>
      <p:pic>
        <p:nvPicPr>
          <p:cNvPr id="3" name="Picture 2" descr="Dragon Capsul Space X.png"/>
          <p:cNvPicPr>
            <a:picLocks noChangeAspect="1"/>
          </p:cNvPicPr>
          <p:nvPr/>
        </p:nvPicPr>
        <p:blipFill>
          <a:blip r:embed="rId3">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rot="16389297">
            <a:off x="4191916" y="1699981"/>
            <a:ext cx="6541141" cy="3894900"/>
          </a:xfrm>
          <a:prstGeom prst="rect">
            <a:avLst/>
          </a:prstGeom>
        </p:spPr>
      </p:pic>
    </p:spTree>
    <p:extLst>
      <p:ext uri="{BB962C8B-B14F-4D97-AF65-F5344CB8AC3E}">
        <p14:creationId xmlns:p14="http://schemas.microsoft.com/office/powerpoint/2010/main" val="2942279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X-51 Paper project Adaptation</a:t>
            </a:r>
            <a:endParaRPr lang="en-US" sz="4000" dirty="0"/>
          </a:p>
        </p:txBody>
      </p:sp>
      <p:grpSp>
        <p:nvGrpSpPr>
          <p:cNvPr id="4" name="Group 3"/>
          <p:cNvGrpSpPr/>
          <p:nvPr/>
        </p:nvGrpSpPr>
        <p:grpSpPr>
          <a:xfrm>
            <a:off x="3643376" y="1312704"/>
            <a:ext cx="5181568" cy="4331956"/>
            <a:chOff x="673574" y="1870540"/>
            <a:chExt cx="4690589" cy="3941541"/>
          </a:xfrm>
        </p:grpSpPr>
        <p:pic>
          <p:nvPicPr>
            <p:cNvPr id="5" name="Picture 3"/>
            <p:cNvPicPr>
              <a:picLocks noChangeAspect="1"/>
            </p:cNvPicPr>
            <p:nvPr/>
          </p:nvPicPr>
          <p:blipFill>
            <a:blip r:embed="rId2"/>
            <a:srcRect/>
            <a:stretch>
              <a:fillRect/>
            </a:stretch>
          </p:blipFill>
          <p:spPr bwMode="auto">
            <a:xfrm>
              <a:off x="673574" y="2383081"/>
              <a:ext cx="3898900" cy="3429000"/>
            </a:xfrm>
            <a:prstGeom prst="rect">
              <a:avLst/>
            </a:prstGeom>
            <a:noFill/>
            <a:ln w="9525">
              <a:noFill/>
              <a:miter lim="800000"/>
              <a:headEnd/>
              <a:tailEnd/>
            </a:ln>
          </p:spPr>
        </p:pic>
        <p:sp>
          <p:nvSpPr>
            <p:cNvPr id="6" name="TextBox 7"/>
            <p:cNvSpPr txBox="1">
              <a:spLocks noChangeArrowheads="1"/>
            </p:cNvSpPr>
            <p:nvPr/>
          </p:nvSpPr>
          <p:spPr bwMode="auto">
            <a:xfrm>
              <a:off x="1236233" y="2913983"/>
              <a:ext cx="963612" cy="831850"/>
            </a:xfrm>
            <a:prstGeom prst="rect">
              <a:avLst/>
            </a:prstGeom>
            <a:noFill/>
            <a:ln w="9525">
              <a:noFill/>
              <a:miter lim="800000"/>
              <a:headEnd/>
              <a:tailEnd/>
            </a:ln>
          </p:spPr>
          <p:txBody>
            <a:bodyPr>
              <a:prstTxWarp prst="textNoShape">
                <a:avLst/>
              </a:prstTxWarp>
              <a:spAutoFit/>
            </a:bodyPr>
            <a:lstStyle/>
            <a:p>
              <a:r>
                <a:rPr lang="en-US" dirty="0"/>
                <a:t>PVC Tube</a:t>
              </a:r>
            </a:p>
          </p:txBody>
        </p:sp>
        <p:sp>
          <p:nvSpPr>
            <p:cNvPr id="7" name="TextBox 8"/>
            <p:cNvSpPr txBox="1">
              <a:spLocks noChangeArrowheads="1"/>
            </p:cNvSpPr>
            <p:nvPr/>
          </p:nvSpPr>
          <p:spPr bwMode="auto">
            <a:xfrm>
              <a:off x="3979863" y="1870540"/>
              <a:ext cx="1384300" cy="461963"/>
            </a:xfrm>
            <a:prstGeom prst="rect">
              <a:avLst/>
            </a:prstGeom>
            <a:noFill/>
            <a:ln w="9525">
              <a:noFill/>
              <a:miter lim="800000"/>
              <a:headEnd/>
              <a:tailEnd/>
            </a:ln>
          </p:spPr>
          <p:txBody>
            <a:bodyPr>
              <a:prstTxWarp prst="textNoShape">
                <a:avLst/>
              </a:prstTxWarp>
              <a:spAutoFit/>
            </a:bodyPr>
            <a:lstStyle/>
            <a:p>
              <a:r>
                <a:rPr lang="en-US" dirty="0"/>
                <a:t>paper</a:t>
              </a:r>
            </a:p>
          </p:txBody>
        </p:sp>
        <p:cxnSp>
          <p:nvCxnSpPr>
            <p:cNvPr id="8" name="Straight Connector 10"/>
            <p:cNvCxnSpPr>
              <a:cxnSpLocks noChangeShapeType="1"/>
            </p:cNvCxnSpPr>
            <p:nvPr/>
          </p:nvCxnSpPr>
          <p:spPr bwMode="auto">
            <a:xfrm rot="5400000">
              <a:off x="4285820" y="2505995"/>
              <a:ext cx="500063" cy="227013"/>
            </a:xfrm>
            <a:prstGeom prst="line">
              <a:avLst/>
            </a:prstGeom>
            <a:noFill/>
            <a:ln w="38100">
              <a:solidFill>
                <a:schemeClr val="tx1"/>
              </a:solidFill>
              <a:round/>
              <a:headEnd/>
              <a:tailEnd type="triangle" w="med" len="med"/>
            </a:ln>
          </p:spPr>
        </p:cxnSp>
        <p:cxnSp>
          <p:nvCxnSpPr>
            <p:cNvPr id="9" name="Straight Connector 11"/>
            <p:cNvCxnSpPr>
              <a:cxnSpLocks noChangeShapeType="1"/>
            </p:cNvCxnSpPr>
            <p:nvPr/>
          </p:nvCxnSpPr>
          <p:spPr bwMode="auto">
            <a:xfrm>
              <a:off x="2063320" y="3140995"/>
              <a:ext cx="850900" cy="101600"/>
            </a:xfrm>
            <a:prstGeom prst="line">
              <a:avLst/>
            </a:prstGeom>
            <a:noFill/>
            <a:ln w="38100">
              <a:solidFill>
                <a:schemeClr val="tx1"/>
              </a:solidFill>
              <a:round/>
              <a:headEnd/>
              <a:tailEnd type="triangle" w="med" len="med"/>
            </a:ln>
          </p:spPr>
        </p:cxnSp>
      </p:grpSp>
      <p:sp>
        <p:nvSpPr>
          <p:cNvPr id="10" name="TextBox 9"/>
          <p:cNvSpPr txBox="1"/>
          <p:nvPr/>
        </p:nvSpPr>
        <p:spPr>
          <a:xfrm>
            <a:off x="609600" y="1708532"/>
            <a:ext cx="3500384" cy="2862322"/>
          </a:xfrm>
          <a:prstGeom prst="rect">
            <a:avLst/>
          </a:prstGeom>
          <a:noFill/>
        </p:spPr>
        <p:txBody>
          <a:bodyPr wrap="square" rtlCol="0">
            <a:spAutoFit/>
          </a:bodyPr>
          <a:lstStyle/>
          <a:p>
            <a:r>
              <a:rPr lang="en-US" sz="3600" dirty="0" smtClean="0"/>
              <a:t>Roll </a:t>
            </a:r>
            <a:r>
              <a:rPr lang="en-US" sz="3600" dirty="0" smtClean="0"/>
              <a:t>sheet of paper </a:t>
            </a:r>
            <a:r>
              <a:rPr lang="en-US" sz="3600" dirty="0" smtClean="0"/>
              <a:t>onto the PVC tubing, snuggly, but loose enough to slide.</a:t>
            </a:r>
            <a:endParaRPr lang="en-US" sz="3600" dirty="0"/>
          </a:p>
        </p:txBody>
      </p:sp>
    </p:spTree>
    <p:extLst>
      <p:ext uri="{BB962C8B-B14F-4D97-AF65-F5344CB8AC3E}">
        <p14:creationId xmlns:p14="http://schemas.microsoft.com/office/powerpoint/2010/main" val="2257332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3614906" y="1876013"/>
            <a:ext cx="3854600" cy="3768647"/>
            <a:chOff x="2314800" y="3190036"/>
            <a:chExt cx="3429000" cy="3441700"/>
          </a:xfrm>
        </p:grpSpPr>
        <p:pic>
          <p:nvPicPr>
            <p:cNvPr id="12" name="Picture 11"/>
            <p:cNvPicPr>
              <a:picLocks noChangeAspect="1"/>
            </p:cNvPicPr>
            <p:nvPr/>
          </p:nvPicPr>
          <p:blipFill>
            <a:blip r:embed="rId2"/>
            <a:srcRect/>
            <a:stretch>
              <a:fillRect/>
            </a:stretch>
          </p:blipFill>
          <p:spPr bwMode="auto">
            <a:xfrm>
              <a:off x="2314800" y="3190036"/>
              <a:ext cx="3429000" cy="3441700"/>
            </a:xfrm>
            <a:prstGeom prst="rect">
              <a:avLst/>
            </a:prstGeom>
            <a:noFill/>
            <a:ln w="9525">
              <a:noFill/>
              <a:miter lim="800000"/>
              <a:headEnd/>
              <a:tailEnd/>
            </a:ln>
          </p:spPr>
        </p:pic>
        <p:sp>
          <p:nvSpPr>
            <p:cNvPr id="13" name="Rectangle 12"/>
            <p:cNvSpPr/>
            <p:nvPr/>
          </p:nvSpPr>
          <p:spPr bwMode="auto">
            <a:xfrm rot="18956650">
              <a:off x="4606509" y="3700283"/>
              <a:ext cx="1122625" cy="132800"/>
            </a:xfrm>
            <a:prstGeom prst="rect">
              <a:avLst/>
            </a:prstGeom>
            <a:solidFill>
              <a:schemeClr val="accent6">
                <a:lumMod val="40000"/>
                <a:lumOff val="60000"/>
                <a:alpha val="78000"/>
              </a:schemeClr>
            </a:solidFill>
            <a:ln w="127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14" name="Rectangle 13"/>
            <p:cNvSpPr/>
            <p:nvPr/>
          </p:nvSpPr>
          <p:spPr bwMode="auto">
            <a:xfrm rot="18956650">
              <a:off x="3885755" y="4419692"/>
              <a:ext cx="1122625" cy="132800"/>
            </a:xfrm>
            <a:prstGeom prst="rect">
              <a:avLst/>
            </a:prstGeom>
            <a:solidFill>
              <a:schemeClr val="accent6">
                <a:lumMod val="40000"/>
                <a:lumOff val="60000"/>
                <a:alpha val="78000"/>
              </a:schemeClr>
            </a:solidFill>
            <a:ln w="127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sp>
        <p:nvSpPr>
          <p:cNvPr id="2" name="Title 1"/>
          <p:cNvSpPr>
            <a:spLocks noGrp="1"/>
          </p:cNvSpPr>
          <p:nvPr>
            <p:ph type="title"/>
          </p:nvPr>
        </p:nvSpPr>
        <p:spPr/>
        <p:txBody>
          <a:bodyPr/>
          <a:lstStyle/>
          <a:p>
            <a:r>
              <a:rPr lang="en-US" sz="4000" dirty="0" smtClean="0"/>
              <a:t>X-51 Paper project Adaptation</a:t>
            </a:r>
            <a:endParaRPr lang="en-US" sz="4000" dirty="0"/>
          </a:p>
        </p:txBody>
      </p:sp>
      <p:sp>
        <p:nvSpPr>
          <p:cNvPr id="10" name="TextBox 9"/>
          <p:cNvSpPr txBox="1"/>
          <p:nvPr/>
        </p:nvSpPr>
        <p:spPr>
          <a:xfrm>
            <a:off x="609600" y="1876013"/>
            <a:ext cx="3145636" cy="2862322"/>
          </a:xfrm>
          <a:prstGeom prst="rect">
            <a:avLst/>
          </a:prstGeom>
          <a:noFill/>
        </p:spPr>
        <p:txBody>
          <a:bodyPr wrap="square" rtlCol="0">
            <a:spAutoFit/>
          </a:bodyPr>
          <a:lstStyle/>
          <a:p>
            <a:r>
              <a:rPr lang="en-US" sz="3600" dirty="0" smtClean="0"/>
              <a:t>Completely tape the seam of the paper, but </a:t>
            </a:r>
            <a:r>
              <a:rPr lang="en-US" sz="3600" i="1" u="sng" dirty="0" smtClean="0"/>
              <a:t>do not </a:t>
            </a:r>
            <a:r>
              <a:rPr lang="en-US" sz="3600" dirty="0" smtClean="0"/>
              <a:t>get tape on the PVC tube.</a:t>
            </a:r>
            <a:endParaRPr lang="en-US" sz="3600" dirty="0"/>
          </a:p>
        </p:txBody>
      </p:sp>
      <p:grpSp>
        <p:nvGrpSpPr>
          <p:cNvPr id="25" name="Group 24"/>
          <p:cNvGrpSpPr/>
          <p:nvPr/>
        </p:nvGrpSpPr>
        <p:grpSpPr>
          <a:xfrm>
            <a:off x="6515848" y="2804177"/>
            <a:ext cx="1315462" cy="2095877"/>
            <a:chOff x="6515848" y="2804177"/>
            <a:chExt cx="1315462" cy="2095877"/>
          </a:xfrm>
        </p:grpSpPr>
        <p:cxnSp>
          <p:nvCxnSpPr>
            <p:cNvPr id="23" name="Straight Arrow Connector 22"/>
            <p:cNvCxnSpPr/>
            <p:nvPr/>
          </p:nvCxnSpPr>
          <p:spPr>
            <a:xfrm flipH="1" flipV="1">
              <a:off x="6515848" y="2804177"/>
              <a:ext cx="639584" cy="1264880"/>
            </a:xfrm>
            <a:prstGeom prst="straightConnector1">
              <a:avLst/>
            </a:prstGeom>
            <a:ln w="82550" cmpd="sng">
              <a:solidFill>
                <a:schemeClr val="tx2"/>
              </a:solidFill>
              <a:headEnd type="none"/>
              <a:tailEnd type="triangle"/>
            </a:ln>
            <a:effectLst>
              <a:outerShdw blurRad="38100" dist="50800" dir="7740000" rotWithShape="0">
                <a:srgbClr val="000000"/>
              </a:outerShdw>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6820810" y="4069057"/>
              <a:ext cx="1010500" cy="830997"/>
            </a:xfrm>
            <a:prstGeom prst="rect">
              <a:avLst/>
            </a:prstGeom>
            <a:noFill/>
          </p:spPr>
          <p:txBody>
            <a:bodyPr wrap="square" rtlCol="0">
              <a:spAutoFit/>
            </a:bodyPr>
            <a:lstStyle/>
            <a:p>
              <a:pPr algn="ctr"/>
              <a:r>
                <a:rPr lang="en-US" sz="2400" dirty="0" smtClean="0"/>
                <a:t>Clear Tape</a:t>
              </a:r>
              <a:endParaRPr lang="en-US" sz="2400" dirty="0"/>
            </a:p>
          </p:txBody>
        </p:sp>
      </p:grpSp>
    </p:spTree>
    <p:extLst>
      <p:ext uri="{BB962C8B-B14F-4D97-AF65-F5344CB8AC3E}">
        <p14:creationId xmlns:p14="http://schemas.microsoft.com/office/powerpoint/2010/main" val="220731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3614906" y="1876013"/>
            <a:ext cx="3854600" cy="3768647"/>
            <a:chOff x="2314800" y="3190036"/>
            <a:chExt cx="3429000" cy="3441700"/>
          </a:xfrm>
        </p:grpSpPr>
        <p:pic>
          <p:nvPicPr>
            <p:cNvPr id="12" name="Picture 11"/>
            <p:cNvPicPr>
              <a:picLocks noChangeAspect="1"/>
            </p:cNvPicPr>
            <p:nvPr/>
          </p:nvPicPr>
          <p:blipFill>
            <a:blip r:embed="rId2"/>
            <a:srcRect/>
            <a:stretch>
              <a:fillRect/>
            </a:stretch>
          </p:blipFill>
          <p:spPr bwMode="auto">
            <a:xfrm>
              <a:off x="2314800" y="3190036"/>
              <a:ext cx="3429000" cy="3441700"/>
            </a:xfrm>
            <a:prstGeom prst="rect">
              <a:avLst/>
            </a:prstGeom>
            <a:noFill/>
            <a:ln w="9525">
              <a:noFill/>
              <a:miter lim="800000"/>
              <a:headEnd/>
              <a:tailEnd/>
            </a:ln>
          </p:spPr>
        </p:pic>
        <p:sp>
          <p:nvSpPr>
            <p:cNvPr id="13" name="Rectangle 12"/>
            <p:cNvSpPr/>
            <p:nvPr/>
          </p:nvSpPr>
          <p:spPr bwMode="auto">
            <a:xfrm rot="18956650">
              <a:off x="4606509" y="3700283"/>
              <a:ext cx="1122625" cy="132800"/>
            </a:xfrm>
            <a:prstGeom prst="rect">
              <a:avLst/>
            </a:prstGeom>
            <a:solidFill>
              <a:schemeClr val="accent6">
                <a:lumMod val="40000"/>
                <a:lumOff val="60000"/>
                <a:alpha val="78000"/>
              </a:schemeClr>
            </a:solidFill>
            <a:ln w="127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14" name="Rectangle 13"/>
            <p:cNvSpPr/>
            <p:nvPr/>
          </p:nvSpPr>
          <p:spPr bwMode="auto">
            <a:xfrm rot="18956650">
              <a:off x="3885755" y="4419692"/>
              <a:ext cx="1122625" cy="132800"/>
            </a:xfrm>
            <a:prstGeom prst="rect">
              <a:avLst/>
            </a:prstGeom>
            <a:solidFill>
              <a:schemeClr val="accent6">
                <a:lumMod val="40000"/>
                <a:lumOff val="60000"/>
                <a:alpha val="78000"/>
              </a:schemeClr>
            </a:solidFill>
            <a:ln w="127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sp>
        <p:nvSpPr>
          <p:cNvPr id="2" name="Title 1"/>
          <p:cNvSpPr>
            <a:spLocks noGrp="1"/>
          </p:cNvSpPr>
          <p:nvPr>
            <p:ph type="title"/>
          </p:nvPr>
        </p:nvSpPr>
        <p:spPr/>
        <p:txBody>
          <a:bodyPr/>
          <a:lstStyle/>
          <a:p>
            <a:r>
              <a:rPr lang="en-US" sz="4000" dirty="0" smtClean="0"/>
              <a:t>X-51 Paper project Adaptation</a:t>
            </a:r>
            <a:endParaRPr lang="en-US" sz="4000" dirty="0"/>
          </a:p>
        </p:txBody>
      </p:sp>
      <p:sp>
        <p:nvSpPr>
          <p:cNvPr id="10" name="TextBox 9"/>
          <p:cNvSpPr txBox="1"/>
          <p:nvPr/>
        </p:nvSpPr>
        <p:spPr>
          <a:xfrm>
            <a:off x="486703" y="1338985"/>
            <a:ext cx="6223827" cy="1200329"/>
          </a:xfrm>
          <a:prstGeom prst="rect">
            <a:avLst/>
          </a:prstGeom>
          <a:noFill/>
        </p:spPr>
        <p:txBody>
          <a:bodyPr wrap="square" rtlCol="0">
            <a:spAutoFit/>
          </a:bodyPr>
          <a:lstStyle/>
          <a:p>
            <a:r>
              <a:rPr lang="en-US" sz="3600" dirty="0" smtClean="0"/>
              <a:t>Slide the paper tube about ½” to ¾” up past the end of the PVC tube.</a:t>
            </a:r>
          </a:p>
        </p:txBody>
      </p:sp>
      <p:grpSp>
        <p:nvGrpSpPr>
          <p:cNvPr id="25" name="Group 24"/>
          <p:cNvGrpSpPr/>
          <p:nvPr/>
        </p:nvGrpSpPr>
        <p:grpSpPr>
          <a:xfrm>
            <a:off x="5926445" y="2462813"/>
            <a:ext cx="2048311" cy="2523715"/>
            <a:chOff x="4972787" y="2804177"/>
            <a:chExt cx="2048311" cy="2523715"/>
          </a:xfrm>
        </p:grpSpPr>
        <p:cxnSp>
          <p:nvCxnSpPr>
            <p:cNvPr id="23" name="Straight Arrow Connector 22"/>
            <p:cNvCxnSpPr/>
            <p:nvPr/>
          </p:nvCxnSpPr>
          <p:spPr>
            <a:xfrm flipV="1">
              <a:off x="6372402" y="2804177"/>
              <a:ext cx="143446" cy="1264880"/>
            </a:xfrm>
            <a:prstGeom prst="straightConnector1">
              <a:avLst/>
            </a:prstGeom>
            <a:ln w="82550" cmpd="sng">
              <a:solidFill>
                <a:schemeClr val="tx2"/>
              </a:solidFill>
              <a:headEnd type="none"/>
              <a:tailEnd type="triangle"/>
            </a:ln>
            <a:effectLst>
              <a:outerShdw blurRad="38100" dist="50800" dir="7740000" rotWithShape="0">
                <a:srgbClr val="000000"/>
              </a:outerShdw>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4972787" y="4127564"/>
              <a:ext cx="2048311" cy="1200328"/>
            </a:xfrm>
            <a:prstGeom prst="rect">
              <a:avLst/>
            </a:prstGeom>
            <a:noFill/>
          </p:spPr>
          <p:txBody>
            <a:bodyPr wrap="square" rtlCol="0">
              <a:spAutoFit/>
            </a:bodyPr>
            <a:lstStyle/>
            <a:p>
              <a:pPr algn="ctr"/>
              <a:r>
                <a:rPr lang="en-US" sz="2400" dirty="0" smtClean="0"/>
                <a:t>Fold over the paper at the end &amp; tape it closed.</a:t>
              </a:r>
              <a:endParaRPr lang="en-US" sz="2400" dirty="0"/>
            </a:p>
          </p:txBody>
        </p:sp>
      </p:grpSp>
      <p:sp>
        <p:nvSpPr>
          <p:cNvPr id="3" name="TextBox 2"/>
          <p:cNvSpPr txBox="1"/>
          <p:nvPr/>
        </p:nvSpPr>
        <p:spPr>
          <a:xfrm>
            <a:off x="486705" y="2567826"/>
            <a:ext cx="4415589" cy="3416320"/>
          </a:xfrm>
          <a:prstGeom prst="rect">
            <a:avLst/>
          </a:prstGeom>
          <a:noFill/>
        </p:spPr>
        <p:txBody>
          <a:bodyPr wrap="square" rtlCol="0">
            <a:spAutoFit/>
          </a:bodyPr>
          <a:lstStyle/>
          <a:p>
            <a:r>
              <a:rPr lang="en-US" sz="3600" dirty="0" smtClean="0"/>
              <a:t>Fold in </a:t>
            </a:r>
            <a:r>
              <a:rPr lang="en-US" sz="3600" dirty="0"/>
              <a:t>the end of the paper tube across the end of the PVC </a:t>
            </a:r>
            <a:r>
              <a:rPr lang="en-US" sz="3600" dirty="0" smtClean="0"/>
              <a:t>tube.</a:t>
            </a:r>
          </a:p>
          <a:p>
            <a:r>
              <a:rPr lang="en-US" sz="3600" dirty="0" smtClean="0"/>
              <a:t>With a </a:t>
            </a:r>
            <a:r>
              <a:rPr lang="en-US" sz="3600" dirty="0" err="1" smtClean="0"/>
              <a:t>criss-cross</a:t>
            </a:r>
            <a:r>
              <a:rPr lang="en-US" sz="3600" dirty="0" smtClean="0"/>
              <a:t> of tape, this seals </a:t>
            </a:r>
          </a:p>
          <a:p>
            <a:r>
              <a:rPr lang="en-US" sz="3600" dirty="0"/>
              <a:t>t</a:t>
            </a:r>
            <a:r>
              <a:rPr lang="en-US" sz="3600" dirty="0" smtClean="0"/>
              <a:t>he paper tube.</a:t>
            </a:r>
            <a:endParaRPr lang="en-US" sz="3600" dirty="0"/>
          </a:p>
        </p:txBody>
      </p:sp>
      <p:grpSp>
        <p:nvGrpSpPr>
          <p:cNvPr id="15" name="Group 14"/>
          <p:cNvGrpSpPr/>
          <p:nvPr/>
        </p:nvGrpSpPr>
        <p:grpSpPr>
          <a:xfrm>
            <a:off x="7798104" y="1477496"/>
            <a:ext cx="928567" cy="873891"/>
            <a:chOff x="2417875" y="1857019"/>
            <a:chExt cx="928567" cy="873891"/>
          </a:xfrm>
        </p:grpSpPr>
        <p:sp>
          <p:nvSpPr>
            <p:cNvPr id="16" name="Oval 15"/>
            <p:cNvSpPr/>
            <p:nvPr/>
          </p:nvSpPr>
          <p:spPr>
            <a:xfrm>
              <a:off x="2417875" y="1857019"/>
              <a:ext cx="928567" cy="873891"/>
            </a:xfrm>
            <a:prstGeom prst="ellipse">
              <a:avLst/>
            </a:prstGeom>
            <a:solidFill>
              <a:schemeClr val="bg1"/>
            </a:solidFill>
            <a:ln w="1270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Isosceles Triangle 16"/>
            <p:cNvSpPr/>
            <p:nvPr/>
          </p:nvSpPr>
          <p:spPr>
            <a:xfrm rot="17430478">
              <a:off x="2690003" y="2057499"/>
              <a:ext cx="521068" cy="590313"/>
            </a:xfrm>
            <a:prstGeom prst="triangle">
              <a:avLst/>
            </a:prstGeom>
            <a:solidFill>
              <a:schemeClr val="tx1"/>
            </a:soli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Isosceles Triangle 17"/>
            <p:cNvSpPr/>
            <p:nvPr/>
          </p:nvSpPr>
          <p:spPr>
            <a:xfrm rot="14560549">
              <a:off x="2704092" y="1942466"/>
              <a:ext cx="521068" cy="590313"/>
            </a:xfrm>
            <a:prstGeom prst="triangle">
              <a:avLst/>
            </a:prstGeom>
            <a:solidFill>
              <a:schemeClr val="tx1"/>
            </a:soli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Isosceles Triangle 18"/>
            <p:cNvSpPr/>
            <p:nvPr/>
          </p:nvSpPr>
          <p:spPr>
            <a:xfrm rot="11183765">
              <a:off x="2564698" y="1897861"/>
              <a:ext cx="521068" cy="590313"/>
            </a:xfrm>
            <a:prstGeom prst="triangle">
              <a:avLst/>
            </a:prstGeom>
            <a:solidFill>
              <a:schemeClr val="tx1"/>
            </a:soli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Isosceles Triangle 19"/>
            <p:cNvSpPr/>
            <p:nvPr/>
          </p:nvSpPr>
          <p:spPr>
            <a:xfrm rot="6470741">
              <a:off x="2504231" y="1957736"/>
              <a:ext cx="521068" cy="590313"/>
            </a:xfrm>
            <a:prstGeom prst="triangle">
              <a:avLst/>
            </a:prstGeom>
            <a:solidFill>
              <a:schemeClr val="tx1"/>
            </a:soli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Isosceles Triangle 20"/>
            <p:cNvSpPr/>
            <p:nvPr/>
          </p:nvSpPr>
          <p:spPr>
            <a:xfrm rot="2830466">
              <a:off x="2522739" y="2095628"/>
              <a:ext cx="521068" cy="590313"/>
            </a:xfrm>
            <a:prstGeom prst="triangle">
              <a:avLst/>
            </a:prstGeom>
            <a:solidFill>
              <a:schemeClr val="tx1"/>
            </a:soli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Isosceles Triangle 21"/>
            <p:cNvSpPr/>
            <p:nvPr/>
          </p:nvSpPr>
          <p:spPr>
            <a:xfrm rot="21386717">
              <a:off x="2678270" y="2198609"/>
              <a:ext cx="462962" cy="491112"/>
            </a:xfrm>
            <a:prstGeom prst="triangle">
              <a:avLst>
                <a:gd name="adj" fmla="val 52144"/>
              </a:avLst>
            </a:prstGeom>
            <a:solidFill>
              <a:schemeClr val="tx1"/>
            </a:soli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504455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fltVal val="0"/>
                                          </p:val>
                                        </p:tav>
                                        <p:tav tm="100000">
                                          <p:val>
                                            <p:strVal val="#ppt_w"/>
                                          </p:val>
                                        </p:tav>
                                      </p:tavLst>
                                    </p:anim>
                                    <p:anim calcmode="lin" valueType="num">
                                      <p:cBhvr>
                                        <p:cTn id="13" dur="1000" fill="hold"/>
                                        <p:tgtEl>
                                          <p:spTgt spid="15"/>
                                        </p:tgtEl>
                                        <p:attrNameLst>
                                          <p:attrName>ppt_h</p:attrName>
                                        </p:attrNameLst>
                                      </p:cBhvr>
                                      <p:tavLst>
                                        <p:tav tm="0">
                                          <p:val>
                                            <p:fltVal val="0"/>
                                          </p:val>
                                        </p:tav>
                                        <p:tav tm="100000">
                                          <p:val>
                                            <p:strVal val="#ppt_h"/>
                                          </p:val>
                                        </p:tav>
                                      </p:tavLst>
                                    </p:anim>
                                    <p:anim calcmode="lin" valueType="num">
                                      <p:cBhvr>
                                        <p:cTn id="14" dur="1000" fill="hold"/>
                                        <p:tgtEl>
                                          <p:spTgt spid="15"/>
                                        </p:tgtEl>
                                        <p:attrNameLst>
                                          <p:attrName>style.rotation</p:attrName>
                                        </p:attrNameLst>
                                      </p:cBhvr>
                                      <p:tavLst>
                                        <p:tav tm="0">
                                          <p:val>
                                            <p:fltVal val="90"/>
                                          </p:val>
                                        </p:tav>
                                        <p:tav tm="100000">
                                          <p:val>
                                            <p:fltVal val="0"/>
                                          </p:val>
                                        </p:tav>
                                      </p:tavLst>
                                    </p:anim>
                                    <p:animEffect transition="in" filter="fade">
                                      <p:cBhvr>
                                        <p:cTn id="1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3614906" y="1417638"/>
            <a:ext cx="4340605" cy="4227022"/>
            <a:chOff x="381000" y="1905000"/>
            <a:chExt cx="3886200" cy="3886200"/>
          </a:xfrm>
        </p:grpSpPr>
        <p:pic>
          <p:nvPicPr>
            <p:cNvPr id="16" name="Picture 6"/>
            <p:cNvPicPr>
              <a:picLocks noChangeAspect="1"/>
            </p:cNvPicPr>
            <p:nvPr/>
          </p:nvPicPr>
          <p:blipFill>
            <a:blip r:embed="rId2"/>
            <a:srcRect/>
            <a:stretch>
              <a:fillRect/>
            </a:stretch>
          </p:blipFill>
          <p:spPr bwMode="auto">
            <a:xfrm>
              <a:off x="381000" y="1905000"/>
              <a:ext cx="3886200" cy="3886200"/>
            </a:xfrm>
            <a:prstGeom prst="rect">
              <a:avLst/>
            </a:prstGeom>
            <a:noFill/>
            <a:ln w="9525">
              <a:noFill/>
              <a:miter lim="800000"/>
              <a:headEnd/>
              <a:tailEnd/>
            </a:ln>
          </p:spPr>
        </p:pic>
        <p:sp>
          <p:nvSpPr>
            <p:cNvPr id="17" name="Rectangle 16"/>
            <p:cNvSpPr/>
            <p:nvPr/>
          </p:nvSpPr>
          <p:spPr bwMode="auto">
            <a:xfrm rot="18956650">
              <a:off x="2185404" y="3207627"/>
              <a:ext cx="1382488" cy="136165"/>
            </a:xfrm>
            <a:prstGeom prst="rect">
              <a:avLst/>
            </a:prstGeom>
            <a:solidFill>
              <a:schemeClr val="accent6">
                <a:lumMod val="40000"/>
                <a:lumOff val="60000"/>
                <a:alpha val="78000"/>
              </a:schemeClr>
            </a:solidFill>
            <a:ln w="127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sp>
        <p:nvSpPr>
          <p:cNvPr id="2" name="Title 1"/>
          <p:cNvSpPr>
            <a:spLocks noGrp="1"/>
          </p:cNvSpPr>
          <p:nvPr>
            <p:ph type="title"/>
          </p:nvPr>
        </p:nvSpPr>
        <p:spPr/>
        <p:txBody>
          <a:bodyPr/>
          <a:lstStyle/>
          <a:p>
            <a:r>
              <a:rPr lang="en-US" sz="4000" dirty="0" smtClean="0"/>
              <a:t>X-51 Paper project Adaptation</a:t>
            </a:r>
            <a:endParaRPr lang="en-US" sz="4000" dirty="0"/>
          </a:p>
        </p:txBody>
      </p:sp>
      <p:sp>
        <p:nvSpPr>
          <p:cNvPr id="10" name="TextBox 9"/>
          <p:cNvSpPr txBox="1"/>
          <p:nvPr/>
        </p:nvSpPr>
        <p:spPr>
          <a:xfrm>
            <a:off x="609599" y="1876013"/>
            <a:ext cx="3951305" cy="3416320"/>
          </a:xfrm>
          <a:prstGeom prst="rect">
            <a:avLst/>
          </a:prstGeom>
          <a:noFill/>
        </p:spPr>
        <p:txBody>
          <a:bodyPr wrap="square" rtlCol="0">
            <a:spAutoFit/>
          </a:bodyPr>
          <a:lstStyle/>
          <a:p>
            <a:r>
              <a:rPr lang="en-US" sz="3600" dirty="0" smtClean="0"/>
              <a:t>Creating a nosecone is a challenger for younger students.</a:t>
            </a:r>
          </a:p>
          <a:p>
            <a:r>
              <a:rPr lang="en-US" sz="3600" dirty="0" smtClean="0"/>
              <a:t>A paper drink cone/cup is a ready-made alternative.</a:t>
            </a:r>
            <a:endParaRPr lang="en-US" sz="3600" dirty="0"/>
          </a:p>
        </p:txBody>
      </p:sp>
      <p:grpSp>
        <p:nvGrpSpPr>
          <p:cNvPr id="25" name="Group 24"/>
          <p:cNvGrpSpPr/>
          <p:nvPr/>
        </p:nvGrpSpPr>
        <p:grpSpPr>
          <a:xfrm>
            <a:off x="6975640" y="2157418"/>
            <a:ext cx="1315462" cy="2626264"/>
            <a:chOff x="6033417" y="2643121"/>
            <a:chExt cx="1315462" cy="2626264"/>
          </a:xfrm>
        </p:grpSpPr>
        <p:cxnSp>
          <p:nvCxnSpPr>
            <p:cNvPr id="23" name="Straight Arrow Connector 22"/>
            <p:cNvCxnSpPr/>
            <p:nvPr/>
          </p:nvCxnSpPr>
          <p:spPr>
            <a:xfrm flipV="1">
              <a:off x="6308797" y="2643121"/>
              <a:ext cx="382351" cy="1341227"/>
            </a:xfrm>
            <a:prstGeom prst="straightConnector1">
              <a:avLst/>
            </a:prstGeom>
            <a:ln w="82550" cmpd="sng">
              <a:solidFill>
                <a:schemeClr val="tx2"/>
              </a:solidFill>
              <a:headEnd type="none"/>
              <a:tailEnd type="triangle"/>
            </a:ln>
            <a:effectLst>
              <a:outerShdw blurRad="38100" dist="50800" dir="7740000" rotWithShape="0">
                <a:srgbClr val="000000"/>
              </a:outerShdw>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6033417" y="4069057"/>
              <a:ext cx="1315462" cy="1200328"/>
            </a:xfrm>
            <a:prstGeom prst="rect">
              <a:avLst/>
            </a:prstGeom>
            <a:noFill/>
          </p:spPr>
          <p:txBody>
            <a:bodyPr wrap="square" rtlCol="0">
              <a:spAutoFit/>
            </a:bodyPr>
            <a:lstStyle/>
            <a:p>
              <a:pPr algn="ctr"/>
              <a:r>
                <a:rPr lang="en-US" sz="2400" dirty="0" smtClean="0"/>
                <a:t>Secure a paper</a:t>
              </a:r>
            </a:p>
            <a:p>
              <a:pPr algn="ctr"/>
              <a:r>
                <a:rPr lang="en-US" sz="2400" dirty="0" smtClean="0"/>
                <a:t>nosecone</a:t>
              </a:r>
              <a:endParaRPr lang="en-US" sz="2400" dirty="0"/>
            </a:p>
          </p:txBody>
        </p:sp>
      </p:grpSp>
      <p:pic>
        <p:nvPicPr>
          <p:cNvPr id="18" name="Picture 17"/>
          <p:cNvPicPr>
            <a:picLocks noChangeAspect="1"/>
          </p:cNvPicPr>
          <p:nvPr/>
        </p:nvPicPr>
        <p:blipFill>
          <a:blip r:embed="rId3"/>
          <a:srcRect/>
          <a:stretch>
            <a:fillRect/>
          </a:stretch>
        </p:blipFill>
        <p:spPr bwMode="auto">
          <a:xfrm>
            <a:off x="4185486" y="1367158"/>
            <a:ext cx="1610527" cy="1902632"/>
          </a:xfrm>
          <a:prstGeom prst="rect">
            <a:avLst/>
          </a:prstGeom>
          <a:noFill/>
          <a:ln w="9525">
            <a:noFill/>
            <a:miter lim="800000"/>
            <a:headEnd/>
            <a:tailEnd/>
          </a:ln>
        </p:spPr>
      </p:pic>
    </p:spTree>
    <p:extLst>
      <p:ext uri="{BB962C8B-B14F-4D97-AF65-F5344CB8AC3E}">
        <p14:creationId xmlns:p14="http://schemas.microsoft.com/office/powerpoint/2010/main" val="2425858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3614906" y="1417638"/>
            <a:ext cx="4340605" cy="4227022"/>
            <a:chOff x="2336960" y="2054938"/>
            <a:chExt cx="3886200" cy="3886200"/>
          </a:xfrm>
        </p:grpSpPr>
        <p:pic>
          <p:nvPicPr>
            <p:cNvPr id="12" name="Picture 11"/>
            <p:cNvPicPr>
              <a:picLocks noChangeAspect="1"/>
            </p:cNvPicPr>
            <p:nvPr/>
          </p:nvPicPr>
          <p:blipFill>
            <a:blip r:embed="rId3"/>
            <a:srcRect/>
            <a:stretch>
              <a:fillRect/>
            </a:stretch>
          </p:blipFill>
          <p:spPr bwMode="auto">
            <a:xfrm>
              <a:off x="2336960" y="2054938"/>
              <a:ext cx="3886200" cy="3886200"/>
            </a:xfrm>
            <a:prstGeom prst="rect">
              <a:avLst/>
            </a:prstGeom>
            <a:noFill/>
            <a:ln w="9525">
              <a:noFill/>
              <a:miter lim="800000"/>
              <a:headEnd/>
              <a:tailEnd/>
            </a:ln>
          </p:spPr>
        </p:pic>
        <p:sp>
          <p:nvSpPr>
            <p:cNvPr id="13" name="Rectangle 12"/>
            <p:cNvSpPr/>
            <p:nvPr/>
          </p:nvSpPr>
          <p:spPr bwMode="auto">
            <a:xfrm rot="18956650">
              <a:off x="4140805" y="3371367"/>
              <a:ext cx="1382488" cy="136165"/>
            </a:xfrm>
            <a:prstGeom prst="rect">
              <a:avLst/>
            </a:prstGeom>
            <a:solidFill>
              <a:schemeClr val="accent6">
                <a:lumMod val="40000"/>
                <a:lumOff val="60000"/>
                <a:alpha val="78000"/>
              </a:schemeClr>
            </a:solidFill>
            <a:ln w="127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sp>
        <p:nvSpPr>
          <p:cNvPr id="17" name="Rectangle 16"/>
          <p:cNvSpPr/>
          <p:nvPr/>
        </p:nvSpPr>
        <p:spPr bwMode="auto">
          <a:xfrm rot="18956650">
            <a:off x="5630295" y="2834512"/>
            <a:ext cx="1544139" cy="148107"/>
          </a:xfrm>
          <a:prstGeom prst="rect">
            <a:avLst/>
          </a:prstGeom>
          <a:solidFill>
            <a:schemeClr val="accent6">
              <a:lumMod val="40000"/>
              <a:lumOff val="60000"/>
              <a:alpha val="78000"/>
            </a:schemeClr>
          </a:solidFill>
          <a:ln w="127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2" name="Title 1"/>
          <p:cNvSpPr>
            <a:spLocks noGrp="1"/>
          </p:cNvSpPr>
          <p:nvPr>
            <p:ph type="title"/>
          </p:nvPr>
        </p:nvSpPr>
        <p:spPr/>
        <p:txBody>
          <a:bodyPr/>
          <a:lstStyle/>
          <a:p>
            <a:r>
              <a:rPr lang="en-US" sz="4000" dirty="0" smtClean="0"/>
              <a:t>X-51 Paper project Adaptation</a:t>
            </a:r>
            <a:endParaRPr lang="en-US" sz="4000" dirty="0"/>
          </a:p>
        </p:txBody>
      </p:sp>
      <p:sp>
        <p:nvSpPr>
          <p:cNvPr id="10" name="TextBox 9"/>
          <p:cNvSpPr txBox="1"/>
          <p:nvPr/>
        </p:nvSpPr>
        <p:spPr>
          <a:xfrm>
            <a:off x="609599" y="1876013"/>
            <a:ext cx="3951305" cy="2308324"/>
          </a:xfrm>
          <a:prstGeom prst="rect">
            <a:avLst/>
          </a:prstGeom>
          <a:noFill/>
        </p:spPr>
        <p:txBody>
          <a:bodyPr wrap="square" rtlCol="0">
            <a:spAutoFit/>
          </a:bodyPr>
          <a:lstStyle/>
          <a:p>
            <a:r>
              <a:rPr lang="en-US" sz="3600" dirty="0" smtClean="0"/>
              <a:t>Fins stabilize the flight and may be made of index card, card stock or folded paper.</a:t>
            </a:r>
            <a:endParaRPr lang="en-US" sz="3600" dirty="0"/>
          </a:p>
        </p:txBody>
      </p:sp>
      <p:pic>
        <p:nvPicPr>
          <p:cNvPr id="19" name="Picture 18" descr="Picture 2.png"/>
          <p:cNvPicPr>
            <a:picLocks noChangeAspect="1"/>
          </p:cNvPicPr>
          <p:nvPr/>
        </p:nvPicPr>
        <p:blipFill>
          <a:blip r:embed="rId4">
            <a:clrChange>
              <a:clrFrom>
                <a:srgbClr val="FFFFFF"/>
              </a:clrFrom>
              <a:clrTo>
                <a:srgbClr val="FFFFFF">
                  <a:alpha val="0"/>
                </a:srgbClr>
              </a:clrTo>
            </a:clrChange>
          </a:blip>
          <a:stretch>
            <a:fillRect/>
          </a:stretch>
        </p:blipFill>
        <p:spPr>
          <a:xfrm rot="410431">
            <a:off x="654940" y="4301420"/>
            <a:ext cx="2018760" cy="881983"/>
          </a:xfrm>
          <a:prstGeom prst="rect">
            <a:avLst/>
          </a:prstGeom>
        </p:spPr>
      </p:pic>
      <p:pic>
        <p:nvPicPr>
          <p:cNvPr id="20" name="Picture 19" descr="Picture 3.png"/>
          <p:cNvPicPr>
            <a:picLocks noChangeAspect="1"/>
          </p:cNvPicPr>
          <p:nvPr/>
        </p:nvPicPr>
        <p:blipFill>
          <a:blip r:embed="rId5">
            <a:clrChange>
              <a:clrFrom>
                <a:srgbClr val="FFFFFF"/>
              </a:clrFrom>
              <a:clrTo>
                <a:srgbClr val="FFFFFF">
                  <a:alpha val="0"/>
                </a:srgbClr>
              </a:clrTo>
            </a:clrChange>
          </a:blip>
          <a:stretch>
            <a:fillRect/>
          </a:stretch>
        </p:blipFill>
        <p:spPr>
          <a:xfrm rot="20221966">
            <a:off x="1120338" y="5102123"/>
            <a:ext cx="1359340" cy="1503010"/>
          </a:xfrm>
          <a:prstGeom prst="rect">
            <a:avLst/>
          </a:prstGeom>
        </p:spPr>
      </p:pic>
      <p:grpSp>
        <p:nvGrpSpPr>
          <p:cNvPr id="14" name="Group 13"/>
          <p:cNvGrpSpPr/>
          <p:nvPr/>
        </p:nvGrpSpPr>
        <p:grpSpPr>
          <a:xfrm>
            <a:off x="6814560" y="2399150"/>
            <a:ext cx="1727906" cy="1412460"/>
            <a:chOff x="6996545" y="4941454"/>
            <a:chExt cx="1872674" cy="1535545"/>
          </a:xfrm>
        </p:grpSpPr>
        <p:sp>
          <p:nvSpPr>
            <p:cNvPr id="15" name="Oval 14"/>
            <p:cNvSpPr/>
            <p:nvPr/>
          </p:nvSpPr>
          <p:spPr bwMode="auto">
            <a:xfrm>
              <a:off x="7562272" y="5622636"/>
              <a:ext cx="750455" cy="715818"/>
            </a:xfrm>
            <a:prstGeom prst="ellipse">
              <a:avLst/>
            </a:prstGeom>
            <a:solidFill>
              <a:schemeClr val="bg1"/>
            </a:solidFill>
            <a:ln w="5715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cxnSp>
          <p:nvCxnSpPr>
            <p:cNvPr id="16" name="Straight Connector 15"/>
            <p:cNvCxnSpPr/>
            <p:nvPr/>
          </p:nvCxnSpPr>
          <p:spPr bwMode="auto">
            <a:xfrm rot="10800000" flipV="1">
              <a:off x="6996545" y="6165272"/>
              <a:ext cx="577273" cy="311727"/>
            </a:xfrm>
            <a:prstGeom prst="line">
              <a:avLst/>
            </a:prstGeom>
            <a:solidFill>
              <a:schemeClr val="accent1"/>
            </a:solidFill>
            <a:ln w="57150" cap="flat" cmpd="sng" algn="ctr">
              <a:solidFill>
                <a:srgbClr val="FFFF00"/>
              </a:solidFill>
              <a:prstDash val="solid"/>
              <a:round/>
              <a:headEnd type="none" w="med" len="med"/>
              <a:tailEnd type="none" w="med" len="med"/>
            </a:ln>
            <a:effectLst/>
          </p:spPr>
        </p:cxnSp>
        <p:cxnSp>
          <p:nvCxnSpPr>
            <p:cNvPr id="18" name="Straight Connector 17"/>
            <p:cNvCxnSpPr/>
            <p:nvPr/>
          </p:nvCxnSpPr>
          <p:spPr bwMode="auto">
            <a:xfrm rot="16200000" flipH="1">
              <a:off x="7579592" y="5258954"/>
              <a:ext cx="654627" cy="19628"/>
            </a:xfrm>
            <a:prstGeom prst="line">
              <a:avLst/>
            </a:prstGeom>
            <a:solidFill>
              <a:schemeClr val="accent1"/>
            </a:solidFill>
            <a:ln w="57150" cap="flat" cmpd="sng" algn="ctr">
              <a:solidFill>
                <a:srgbClr val="FFFF00"/>
              </a:solidFill>
              <a:prstDash val="solid"/>
              <a:round/>
              <a:headEnd type="none" w="med" len="med"/>
              <a:tailEnd type="none" w="med" len="med"/>
            </a:ln>
            <a:effectLst/>
          </p:spPr>
        </p:cxnSp>
        <p:cxnSp>
          <p:nvCxnSpPr>
            <p:cNvPr id="21" name="Straight Connector 20"/>
            <p:cNvCxnSpPr/>
            <p:nvPr/>
          </p:nvCxnSpPr>
          <p:spPr bwMode="auto">
            <a:xfrm rot="10800000" flipH="1" flipV="1">
              <a:off x="8291946" y="6156036"/>
              <a:ext cx="577273" cy="311727"/>
            </a:xfrm>
            <a:prstGeom prst="line">
              <a:avLst/>
            </a:prstGeom>
            <a:solidFill>
              <a:schemeClr val="accent1"/>
            </a:solidFill>
            <a:ln w="57150" cap="flat" cmpd="sng" algn="ctr">
              <a:solidFill>
                <a:srgbClr val="FFFF00"/>
              </a:solidFill>
              <a:prstDash val="solid"/>
              <a:round/>
              <a:headEnd type="none" w="med" len="med"/>
              <a:tailEnd type="none" w="med" len="med"/>
            </a:ln>
            <a:effectLst/>
          </p:spPr>
        </p:cxnSp>
      </p:grpSp>
      <p:grpSp>
        <p:nvGrpSpPr>
          <p:cNvPr id="22" name="Group 21"/>
          <p:cNvGrpSpPr/>
          <p:nvPr/>
        </p:nvGrpSpPr>
        <p:grpSpPr>
          <a:xfrm>
            <a:off x="4986010" y="4446729"/>
            <a:ext cx="1689148" cy="1779748"/>
            <a:chOff x="7056581" y="5219344"/>
            <a:chExt cx="1524000" cy="1524000"/>
          </a:xfrm>
          <a:solidFill>
            <a:srgbClr val="000000"/>
          </a:solidFill>
        </p:grpSpPr>
        <p:cxnSp>
          <p:nvCxnSpPr>
            <p:cNvPr id="26" name="Straight Connector 25"/>
            <p:cNvCxnSpPr/>
            <p:nvPr/>
          </p:nvCxnSpPr>
          <p:spPr bwMode="auto">
            <a:xfrm>
              <a:off x="7056581" y="5959769"/>
              <a:ext cx="1524000" cy="1588"/>
            </a:xfrm>
            <a:prstGeom prst="line">
              <a:avLst/>
            </a:prstGeom>
            <a:grpFill/>
            <a:ln w="57150" cap="flat" cmpd="sng" algn="ctr">
              <a:solidFill>
                <a:srgbClr val="FFFF00"/>
              </a:solidFill>
              <a:prstDash val="solid"/>
              <a:round/>
              <a:headEnd type="none" w="med" len="med"/>
              <a:tailEnd type="none" w="med" len="med"/>
            </a:ln>
            <a:effectLst/>
          </p:spPr>
        </p:cxnSp>
        <p:cxnSp>
          <p:nvCxnSpPr>
            <p:cNvPr id="27" name="Straight Connector 26"/>
            <p:cNvCxnSpPr/>
            <p:nvPr/>
          </p:nvCxnSpPr>
          <p:spPr bwMode="auto">
            <a:xfrm rot="5400000">
              <a:off x="7088909" y="5980550"/>
              <a:ext cx="1524000" cy="1588"/>
            </a:xfrm>
            <a:prstGeom prst="line">
              <a:avLst/>
            </a:prstGeom>
            <a:grpFill/>
            <a:ln w="57150" cap="flat" cmpd="sng" algn="ctr">
              <a:solidFill>
                <a:srgbClr val="FFFF00"/>
              </a:solidFill>
              <a:prstDash val="solid"/>
              <a:round/>
              <a:headEnd type="none" w="med" len="med"/>
              <a:tailEnd type="none" w="med" len="med"/>
            </a:ln>
            <a:effectLst/>
          </p:spPr>
        </p:cxnSp>
        <p:sp>
          <p:nvSpPr>
            <p:cNvPr id="28" name="Oval 27"/>
            <p:cNvSpPr/>
            <p:nvPr/>
          </p:nvSpPr>
          <p:spPr bwMode="auto">
            <a:xfrm>
              <a:off x="7544009" y="5681723"/>
              <a:ext cx="570013" cy="532827"/>
            </a:xfrm>
            <a:prstGeom prst="ellipse">
              <a:avLst/>
            </a:prstGeom>
            <a:grpFill/>
            <a:ln w="571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sp>
        <p:nvSpPr>
          <p:cNvPr id="3" name="TextBox 2"/>
          <p:cNvSpPr txBox="1"/>
          <p:nvPr/>
        </p:nvSpPr>
        <p:spPr>
          <a:xfrm>
            <a:off x="6814559" y="4013059"/>
            <a:ext cx="1965866" cy="2246769"/>
          </a:xfrm>
          <a:prstGeom prst="rect">
            <a:avLst/>
          </a:prstGeom>
          <a:noFill/>
        </p:spPr>
        <p:txBody>
          <a:bodyPr wrap="square" rtlCol="0">
            <a:spAutoFit/>
          </a:bodyPr>
          <a:lstStyle/>
          <a:p>
            <a:pPr algn="ctr"/>
            <a:r>
              <a:rPr lang="en-US" sz="2800" dirty="0" smtClean="0"/>
              <a:t>Decide how many fins and how they are to be arranged.</a:t>
            </a:r>
            <a:endParaRPr lang="en-US" sz="2800" dirty="0"/>
          </a:p>
        </p:txBody>
      </p:sp>
    </p:spTree>
    <p:extLst>
      <p:ext uri="{BB962C8B-B14F-4D97-AF65-F5344CB8AC3E}">
        <p14:creationId xmlns:p14="http://schemas.microsoft.com/office/powerpoint/2010/main" val="3595410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Essential learning</a:t>
            </a:r>
            <a:endParaRPr lang="en-US" dirty="0"/>
          </a:p>
        </p:txBody>
      </p:sp>
      <p:sp>
        <p:nvSpPr>
          <p:cNvPr id="5" name="TextBox 4"/>
          <p:cNvSpPr txBox="1"/>
          <p:nvPr/>
        </p:nvSpPr>
        <p:spPr>
          <a:xfrm>
            <a:off x="725659" y="1856248"/>
            <a:ext cx="7703148" cy="584776"/>
          </a:xfrm>
          <a:prstGeom prst="rect">
            <a:avLst/>
          </a:prstGeom>
          <a:noFill/>
        </p:spPr>
        <p:txBody>
          <a:bodyPr wrap="square" rtlCol="0">
            <a:spAutoFit/>
          </a:bodyPr>
          <a:lstStyle/>
          <a:p>
            <a:r>
              <a:rPr lang="en-US" sz="3200" dirty="0" smtClean="0"/>
              <a:t>Learning is naturally integrated.</a:t>
            </a:r>
          </a:p>
        </p:txBody>
      </p:sp>
      <p:sp>
        <p:nvSpPr>
          <p:cNvPr id="6" name="TextBox 5"/>
          <p:cNvSpPr txBox="1"/>
          <p:nvPr/>
        </p:nvSpPr>
        <p:spPr>
          <a:xfrm>
            <a:off x="725659" y="2582003"/>
            <a:ext cx="7563599" cy="3046988"/>
          </a:xfrm>
          <a:prstGeom prst="rect">
            <a:avLst/>
          </a:prstGeom>
          <a:noFill/>
        </p:spPr>
        <p:txBody>
          <a:bodyPr wrap="square" rtlCol="0">
            <a:spAutoFit/>
          </a:bodyPr>
          <a:lstStyle/>
          <a:p>
            <a:r>
              <a:rPr lang="en-US" sz="3200" i="1" dirty="0" smtClean="0">
                <a:solidFill>
                  <a:srgbClr val="FFFF00"/>
                </a:solidFill>
              </a:rPr>
              <a:t>Interdisciplinary</a:t>
            </a:r>
            <a:r>
              <a:rPr lang="en-US" sz="3200" dirty="0" smtClean="0"/>
              <a:t>: </a:t>
            </a:r>
            <a:r>
              <a:rPr lang="en-US" sz="3200" dirty="0"/>
              <a:t>A knowledge view and curriculum approach that consciously applies methodology and language from more than one discipline to examine a central theme, issue, problem, topic, or experience</a:t>
            </a:r>
            <a:r>
              <a:rPr lang="en-US" sz="3200" dirty="0" smtClean="0"/>
              <a:t>.  </a:t>
            </a:r>
          </a:p>
          <a:p>
            <a:pPr algn="r"/>
            <a:r>
              <a:rPr lang="en-US" sz="3200" i="1" dirty="0" smtClean="0"/>
              <a:t>Heidi Hayes Jacobs (1989)</a:t>
            </a:r>
            <a:endParaRPr lang="en-US" sz="3200" i="1" dirty="0"/>
          </a:p>
        </p:txBody>
      </p:sp>
    </p:spTree>
    <p:extLst>
      <p:ext uri="{BB962C8B-B14F-4D97-AF65-F5344CB8AC3E}">
        <p14:creationId xmlns:p14="http://schemas.microsoft.com/office/powerpoint/2010/main" val="2351457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3614906" y="1417638"/>
            <a:ext cx="4340605" cy="4227022"/>
            <a:chOff x="2336960" y="2054938"/>
            <a:chExt cx="3886200" cy="3886200"/>
          </a:xfrm>
        </p:grpSpPr>
        <p:pic>
          <p:nvPicPr>
            <p:cNvPr id="12" name="Picture 11"/>
            <p:cNvPicPr>
              <a:picLocks noChangeAspect="1"/>
            </p:cNvPicPr>
            <p:nvPr/>
          </p:nvPicPr>
          <p:blipFill>
            <a:blip r:embed="rId3"/>
            <a:srcRect/>
            <a:stretch>
              <a:fillRect/>
            </a:stretch>
          </p:blipFill>
          <p:spPr bwMode="auto">
            <a:xfrm>
              <a:off x="2336960" y="2054938"/>
              <a:ext cx="3886200" cy="3886200"/>
            </a:xfrm>
            <a:prstGeom prst="rect">
              <a:avLst/>
            </a:prstGeom>
            <a:noFill/>
            <a:ln w="9525">
              <a:noFill/>
              <a:miter lim="800000"/>
              <a:headEnd/>
              <a:tailEnd/>
            </a:ln>
          </p:spPr>
        </p:pic>
        <p:sp>
          <p:nvSpPr>
            <p:cNvPr id="13" name="Rectangle 12"/>
            <p:cNvSpPr/>
            <p:nvPr/>
          </p:nvSpPr>
          <p:spPr bwMode="auto">
            <a:xfrm rot="18956650">
              <a:off x="4140805" y="3371367"/>
              <a:ext cx="1382488" cy="136165"/>
            </a:xfrm>
            <a:prstGeom prst="rect">
              <a:avLst/>
            </a:prstGeom>
            <a:solidFill>
              <a:schemeClr val="accent6">
                <a:lumMod val="40000"/>
                <a:lumOff val="60000"/>
                <a:alpha val="78000"/>
              </a:schemeClr>
            </a:solidFill>
            <a:ln w="127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sp>
        <p:nvSpPr>
          <p:cNvPr id="17" name="Rectangle 16"/>
          <p:cNvSpPr/>
          <p:nvPr/>
        </p:nvSpPr>
        <p:spPr bwMode="auto">
          <a:xfrm rot="18956650">
            <a:off x="5630295" y="2834512"/>
            <a:ext cx="1544139" cy="148107"/>
          </a:xfrm>
          <a:prstGeom prst="rect">
            <a:avLst/>
          </a:prstGeom>
          <a:solidFill>
            <a:schemeClr val="accent6">
              <a:lumMod val="40000"/>
              <a:lumOff val="60000"/>
              <a:alpha val="78000"/>
            </a:schemeClr>
          </a:solidFill>
          <a:ln w="127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2" name="Title 1"/>
          <p:cNvSpPr>
            <a:spLocks noGrp="1"/>
          </p:cNvSpPr>
          <p:nvPr>
            <p:ph type="title"/>
          </p:nvPr>
        </p:nvSpPr>
        <p:spPr/>
        <p:txBody>
          <a:bodyPr/>
          <a:lstStyle/>
          <a:p>
            <a:r>
              <a:rPr lang="en-US" sz="4000" dirty="0" smtClean="0"/>
              <a:t>X-51 Paper project Adaptation</a:t>
            </a:r>
            <a:endParaRPr lang="en-US" sz="4000" dirty="0"/>
          </a:p>
        </p:txBody>
      </p:sp>
      <p:sp>
        <p:nvSpPr>
          <p:cNvPr id="10" name="TextBox 9"/>
          <p:cNvSpPr txBox="1"/>
          <p:nvPr/>
        </p:nvSpPr>
        <p:spPr>
          <a:xfrm>
            <a:off x="609599" y="1876013"/>
            <a:ext cx="3951305" cy="2308324"/>
          </a:xfrm>
          <a:prstGeom prst="rect">
            <a:avLst/>
          </a:prstGeom>
          <a:noFill/>
        </p:spPr>
        <p:txBody>
          <a:bodyPr wrap="square" rtlCol="0">
            <a:spAutoFit/>
          </a:bodyPr>
          <a:lstStyle/>
          <a:p>
            <a:r>
              <a:rPr lang="en-US" sz="3600" dirty="0" smtClean="0"/>
              <a:t>Fins stabilize the flight and may be made of index card, card stock or folded paper.</a:t>
            </a:r>
            <a:endParaRPr lang="en-US" sz="3600" dirty="0"/>
          </a:p>
        </p:txBody>
      </p:sp>
      <p:grpSp>
        <p:nvGrpSpPr>
          <p:cNvPr id="25" name="Group 24"/>
          <p:cNvGrpSpPr/>
          <p:nvPr/>
        </p:nvGrpSpPr>
        <p:grpSpPr>
          <a:xfrm>
            <a:off x="5011534" y="4205604"/>
            <a:ext cx="3393956" cy="2075877"/>
            <a:chOff x="3476985" y="3378175"/>
            <a:chExt cx="3393956" cy="2075877"/>
          </a:xfrm>
        </p:grpSpPr>
        <p:cxnSp>
          <p:nvCxnSpPr>
            <p:cNvPr id="23" name="Straight Arrow Connector 22"/>
            <p:cNvCxnSpPr/>
            <p:nvPr/>
          </p:nvCxnSpPr>
          <p:spPr>
            <a:xfrm flipH="1" flipV="1">
              <a:off x="4514795" y="3378175"/>
              <a:ext cx="696426" cy="690881"/>
            </a:xfrm>
            <a:prstGeom prst="straightConnector1">
              <a:avLst/>
            </a:prstGeom>
            <a:ln w="82550" cmpd="sng">
              <a:solidFill>
                <a:schemeClr val="tx2"/>
              </a:solidFill>
              <a:headEnd type="none"/>
              <a:tailEnd type="triangle"/>
            </a:ln>
            <a:effectLst>
              <a:outerShdw blurRad="38100" dist="50800" dir="7740000" rotWithShape="0">
                <a:srgbClr val="000000"/>
              </a:outerShdw>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3476985" y="4069057"/>
              <a:ext cx="3393956" cy="1384995"/>
            </a:xfrm>
            <a:prstGeom prst="rect">
              <a:avLst/>
            </a:prstGeom>
            <a:noFill/>
          </p:spPr>
          <p:txBody>
            <a:bodyPr wrap="square" rtlCol="0">
              <a:spAutoFit/>
            </a:bodyPr>
            <a:lstStyle/>
            <a:p>
              <a:pPr algn="ctr"/>
              <a:r>
                <a:rPr lang="en-US" sz="2800" dirty="0" smtClean="0"/>
                <a:t>Securely attach 3, 4 or more fins evenly spaced at the back</a:t>
              </a:r>
              <a:endParaRPr lang="en-US" sz="2800" dirty="0"/>
            </a:p>
          </p:txBody>
        </p:sp>
      </p:grpSp>
      <p:pic>
        <p:nvPicPr>
          <p:cNvPr id="19" name="Picture 18" descr="Picture 2.png"/>
          <p:cNvPicPr>
            <a:picLocks noChangeAspect="1"/>
          </p:cNvPicPr>
          <p:nvPr/>
        </p:nvPicPr>
        <p:blipFill>
          <a:blip r:embed="rId4">
            <a:clrChange>
              <a:clrFrom>
                <a:srgbClr val="FFFFFF"/>
              </a:clrFrom>
              <a:clrTo>
                <a:srgbClr val="FFFFFF">
                  <a:alpha val="0"/>
                </a:srgbClr>
              </a:clrTo>
            </a:clrChange>
          </a:blip>
          <a:stretch>
            <a:fillRect/>
          </a:stretch>
        </p:blipFill>
        <p:spPr>
          <a:xfrm rot="410431">
            <a:off x="654940" y="4301420"/>
            <a:ext cx="2018760" cy="881983"/>
          </a:xfrm>
          <a:prstGeom prst="rect">
            <a:avLst/>
          </a:prstGeom>
        </p:spPr>
      </p:pic>
      <p:pic>
        <p:nvPicPr>
          <p:cNvPr id="20" name="Picture 19" descr="Picture 3.png"/>
          <p:cNvPicPr>
            <a:picLocks noChangeAspect="1"/>
          </p:cNvPicPr>
          <p:nvPr/>
        </p:nvPicPr>
        <p:blipFill>
          <a:blip r:embed="rId5">
            <a:clrChange>
              <a:clrFrom>
                <a:srgbClr val="FFFFFF"/>
              </a:clrFrom>
              <a:clrTo>
                <a:srgbClr val="FFFFFF">
                  <a:alpha val="0"/>
                </a:srgbClr>
              </a:clrTo>
            </a:clrChange>
          </a:blip>
          <a:stretch>
            <a:fillRect/>
          </a:stretch>
        </p:blipFill>
        <p:spPr>
          <a:xfrm rot="20221966">
            <a:off x="1120338" y="5102123"/>
            <a:ext cx="1359340" cy="1503010"/>
          </a:xfrm>
          <a:prstGeom prst="rect">
            <a:avLst/>
          </a:prstGeom>
        </p:spPr>
      </p:pic>
    </p:spTree>
    <p:extLst>
      <p:ext uri="{BB962C8B-B14F-4D97-AF65-F5344CB8AC3E}">
        <p14:creationId xmlns:p14="http://schemas.microsoft.com/office/powerpoint/2010/main" val="811075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rot="18679971">
            <a:off x="4181357" y="2444157"/>
            <a:ext cx="4076605" cy="3480358"/>
            <a:chOff x="3771371" y="1416127"/>
            <a:chExt cx="4076605" cy="3480358"/>
          </a:xfrm>
        </p:grpSpPr>
        <p:grpSp>
          <p:nvGrpSpPr>
            <p:cNvPr id="14" name="Group 13"/>
            <p:cNvGrpSpPr/>
            <p:nvPr/>
          </p:nvGrpSpPr>
          <p:grpSpPr>
            <a:xfrm>
              <a:off x="3771371" y="1416127"/>
              <a:ext cx="4076605" cy="3480358"/>
              <a:chOff x="5029200" y="2286000"/>
              <a:chExt cx="3073400" cy="2870200"/>
            </a:xfrm>
          </p:grpSpPr>
          <p:pic>
            <p:nvPicPr>
              <p:cNvPr id="15" name="Picture 14"/>
              <p:cNvPicPr>
                <a:picLocks noChangeAspect="1"/>
              </p:cNvPicPr>
              <p:nvPr/>
            </p:nvPicPr>
            <p:blipFill>
              <a:blip r:embed="rId3"/>
              <a:srcRect/>
              <a:stretch>
                <a:fillRect/>
              </a:stretch>
            </p:blipFill>
            <p:spPr bwMode="auto">
              <a:xfrm>
                <a:off x="5029200" y="2286000"/>
                <a:ext cx="3073400" cy="2870200"/>
              </a:xfrm>
              <a:prstGeom prst="rect">
                <a:avLst/>
              </a:prstGeom>
              <a:noFill/>
              <a:ln w="9525">
                <a:noFill/>
                <a:miter lim="800000"/>
                <a:headEnd/>
                <a:tailEnd/>
              </a:ln>
            </p:spPr>
          </p:pic>
          <p:sp>
            <p:nvSpPr>
              <p:cNvPr id="16" name="Rectangle 15"/>
              <p:cNvSpPr/>
              <p:nvPr/>
            </p:nvSpPr>
            <p:spPr bwMode="auto">
              <a:xfrm rot="18956650">
                <a:off x="5982810" y="3603148"/>
                <a:ext cx="1382488" cy="136165"/>
              </a:xfrm>
              <a:prstGeom prst="rect">
                <a:avLst/>
              </a:prstGeom>
              <a:solidFill>
                <a:schemeClr val="accent6">
                  <a:lumMod val="40000"/>
                  <a:lumOff val="60000"/>
                  <a:alpha val="78000"/>
                </a:schemeClr>
              </a:solidFill>
              <a:ln w="127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sp>
          <p:nvSpPr>
            <p:cNvPr id="17" name="Rectangle 16"/>
            <p:cNvSpPr/>
            <p:nvPr/>
          </p:nvSpPr>
          <p:spPr bwMode="auto">
            <a:xfrm rot="18956650">
              <a:off x="5643956" y="2643346"/>
              <a:ext cx="1544139" cy="148107"/>
            </a:xfrm>
            <a:prstGeom prst="rect">
              <a:avLst/>
            </a:prstGeom>
            <a:solidFill>
              <a:schemeClr val="accent6">
                <a:lumMod val="40000"/>
                <a:lumOff val="60000"/>
                <a:alpha val="78000"/>
              </a:schemeClr>
            </a:solidFill>
            <a:ln w="127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sp>
        <p:nvSpPr>
          <p:cNvPr id="2" name="Title 1"/>
          <p:cNvSpPr>
            <a:spLocks noGrp="1"/>
          </p:cNvSpPr>
          <p:nvPr>
            <p:ph type="title"/>
          </p:nvPr>
        </p:nvSpPr>
        <p:spPr/>
        <p:txBody>
          <a:bodyPr/>
          <a:lstStyle/>
          <a:p>
            <a:r>
              <a:rPr lang="en-US" sz="4000" dirty="0" smtClean="0"/>
              <a:t>X-51 Paper project Adaptation</a:t>
            </a:r>
            <a:endParaRPr lang="en-US" sz="4000" dirty="0"/>
          </a:p>
        </p:txBody>
      </p:sp>
      <p:sp>
        <p:nvSpPr>
          <p:cNvPr id="10" name="TextBox 9"/>
          <p:cNvSpPr txBox="1"/>
          <p:nvPr/>
        </p:nvSpPr>
        <p:spPr>
          <a:xfrm>
            <a:off x="609599" y="1876013"/>
            <a:ext cx="3951305" cy="2862322"/>
          </a:xfrm>
          <a:prstGeom prst="rect">
            <a:avLst/>
          </a:prstGeom>
          <a:noFill/>
        </p:spPr>
        <p:txBody>
          <a:bodyPr wrap="square" rtlCol="0">
            <a:spAutoFit/>
          </a:bodyPr>
          <a:lstStyle/>
          <a:p>
            <a:pPr algn="ctr"/>
            <a:r>
              <a:rPr lang="en-US" sz="3600" dirty="0" smtClean="0"/>
              <a:t>Ensure you can remove the PVC tube from the paper rocket and prepare for a test flight.</a:t>
            </a:r>
            <a:endParaRPr lang="en-US" sz="3600" dirty="0"/>
          </a:p>
        </p:txBody>
      </p:sp>
    </p:spTree>
    <p:extLst>
      <p:ext uri="{BB962C8B-B14F-4D97-AF65-F5344CB8AC3E}">
        <p14:creationId xmlns:p14="http://schemas.microsoft.com/office/powerpoint/2010/main" val="1379189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creen shot 2014-04-01 at 7.27.0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34829"/>
            <a:ext cx="9144000" cy="4794892"/>
          </a:xfrm>
          <a:prstGeom prst="rect">
            <a:avLst/>
          </a:prstGeom>
          <a:ln>
            <a:noFill/>
          </a:ln>
          <a:effectLst>
            <a:softEdge rad="112500"/>
          </a:effectLst>
        </p:spPr>
      </p:pic>
      <p:sp>
        <p:nvSpPr>
          <p:cNvPr id="35846" name="Text Box 6"/>
          <p:cNvSpPr txBox="1">
            <a:spLocks noChangeArrowheads="1"/>
          </p:cNvSpPr>
          <p:nvPr/>
        </p:nvSpPr>
        <p:spPr bwMode="auto">
          <a:xfrm>
            <a:off x="568635" y="1275344"/>
            <a:ext cx="3429000" cy="2954655"/>
          </a:xfrm>
          <a:prstGeom prst="rect">
            <a:avLst/>
          </a:prstGeom>
          <a:noFill/>
          <a:ln w="9525">
            <a:noFill/>
            <a:miter lim="800000"/>
            <a:headEnd/>
            <a:tailEnd/>
          </a:ln>
        </p:spPr>
        <p:txBody>
          <a:bodyPr>
            <a:prstTxWarp prst="textNoShape">
              <a:avLst/>
            </a:prstTxWarp>
            <a:spAutoFit/>
          </a:bodyPr>
          <a:lstStyle/>
          <a:p>
            <a:pPr algn="ctr">
              <a:spcBef>
                <a:spcPct val="50000"/>
              </a:spcBef>
              <a:defRPr/>
            </a:pPr>
            <a:r>
              <a:rPr lang="en-US" sz="3600" dirty="0" smtClean="0">
                <a:gradFill flip="none" rotWithShape="1">
                  <a:gsLst>
                    <a:gs pos="41000">
                      <a:schemeClr val="tx2"/>
                    </a:gs>
                    <a:gs pos="82000">
                      <a:srgbClr val="FFFFFF"/>
                    </a:gs>
                  </a:gsLst>
                  <a:lin ang="4500000" scaled="0"/>
                  <a:tileRect/>
                </a:gradFill>
                <a:latin typeface="Arial" pitchFamily="-112" charset="0"/>
                <a:ea typeface="ＭＳ Ｐゴシック" pitchFamily="-112" charset="-128"/>
                <a:cs typeface="ＭＳ Ｐゴシック" pitchFamily="-112" charset="-128"/>
              </a:rPr>
              <a:t>Model </a:t>
            </a:r>
            <a:r>
              <a:rPr lang="en-US" sz="3600" dirty="0">
                <a:gradFill flip="none" rotWithShape="1">
                  <a:gsLst>
                    <a:gs pos="41000">
                      <a:schemeClr val="tx2"/>
                    </a:gs>
                    <a:gs pos="82000">
                      <a:srgbClr val="FFFFFF"/>
                    </a:gs>
                  </a:gsLst>
                  <a:lin ang="4500000" scaled="0"/>
                  <a:tileRect/>
                </a:gradFill>
                <a:latin typeface="Arial" pitchFamily="-112" charset="0"/>
                <a:ea typeface="ＭＳ Ｐゴシック" pitchFamily="-112" charset="-128"/>
                <a:cs typeface="ＭＳ Ｐゴシック" pitchFamily="-112" charset="-128"/>
              </a:rPr>
              <a:t>Rocketry is a fun hobby.</a:t>
            </a:r>
          </a:p>
          <a:p>
            <a:pPr algn="ctr">
              <a:spcBef>
                <a:spcPts val="360"/>
              </a:spcBef>
              <a:defRPr/>
            </a:pPr>
            <a:r>
              <a:rPr lang="en-US" sz="3600" dirty="0">
                <a:gradFill flip="none" rotWithShape="1">
                  <a:gsLst>
                    <a:gs pos="41000">
                      <a:schemeClr val="tx2"/>
                    </a:gs>
                    <a:gs pos="82000">
                      <a:srgbClr val="FFFFFF"/>
                    </a:gs>
                  </a:gsLst>
                  <a:lin ang="4500000" scaled="0"/>
                  <a:tileRect/>
                </a:gradFill>
                <a:latin typeface="Arial" pitchFamily="-112" charset="0"/>
                <a:ea typeface="ＭＳ Ｐゴシック" pitchFamily="-112" charset="-128"/>
                <a:cs typeface="ＭＳ Ｐゴシック" pitchFamily="-112" charset="-128"/>
              </a:rPr>
              <a:t>Remember, it </a:t>
            </a:r>
          </a:p>
          <a:p>
            <a:pPr algn="ctr">
              <a:spcBef>
                <a:spcPts val="360"/>
              </a:spcBef>
              <a:defRPr/>
            </a:pPr>
            <a:r>
              <a:rPr lang="en-US" sz="3600" dirty="0" smtClean="0">
                <a:gradFill flip="none" rotWithShape="1">
                  <a:gsLst>
                    <a:gs pos="41000">
                      <a:schemeClr val="tx2"/>
                    </a:gs>
                    <a:gs pos="82000">
                      <a:srgbClr val="FFFFFF"/>
                    </a:gs>
                  </a:gsLst>
                  <a:lin ang="4500000" scaled="0"/>
                  <a:tileRect/>
                </a:gradFill>
                <a:effectLst>
                  <a:outerShdw blurRad="38100" dist="38100" dir="2700000" algn="tl">
                    <a:srgbClr val="000000"/>
                  </a:outerShdw>
                </a:effectLst>
                <a:latin typeface="Arial" pitchFamily="-112" charset="0"/>
                <a:ea typeface="ＭＳ Ｐゴシック" pitchFamily="-112" charset="-128"/>
                <a:cs typeface="ＭＳ Ｐゴシック" pitchFamily="-112" charset="-128"/>
              </a:rPr>
              <a:t>Is</a:t>
            </a:r>
            <a:r>
              <a:rPr lang="en-US" sz="3600" dirty="0" smtClean="0">
                <a:gradFill flip="none" rotWithShape="1">
                  <a:gsLst>
                    <a:gs pos="41000">
                      <a:schemeClr val="tx2"/>
                    </a:gs>
                    <a:gs pos="82000">
                      <a:srgbClr val="FFFFFF"/>
                    </a:gs>
                  </a:gsLst>
                  <a:lin ang="4500000" scaled="0"/>
                  <a:tileRect/>
                </a:gradFill>
                <a:latin typeface="Arial" pitchFamily="-112" charset="0"/>
                <a:ea typeface="ＭＳ Ｐゴシック" pitchFamily="-112" charset="-128"/>
                <a:cs typeface="ＭＳ Ｐゴシック" pitchFamily="-112" charset="-128"/>
              </a:rPr>
              <a:t> </a:t>
            </a:r>
            <a:r>
              <a:rPr lang="en-US" sz="3600" i="1" dirty="0" smtClean="0">
                <a:gradFill flip="none" rotWithShape="1">
                  <a:gsLst>
                    <a:gs pos="41000">
                      <a:schemeClr val="tx2"/>
                    </a:gs>
                    <a:gs pos="82000">
                      <a:srgbClr val="FFFFFF"/>
                    </a:gs>
                  </a:gsLst>
                  <a:lin ang="4500000" scaled="0"/>
                  <a:tileRect/>
                </a:gradFill>
                <a:latin typeface="Arial" pitchFamily="-112" charset="0"/>
                <a:ea typeface="ＭＳ Ｐゴシック" pitchFamily="-112" charset="-128"/>
                <a:cs typeface="ＭＳ Ｐゴシック" pitchFamily="-112" charset="-128"/>
              </a:rPr>
              <a:t>“</a:t>
            </a:r>
            <a:r>
              <a:rPr lang="en-US" sz="3600" i="1" dirty="0">
                <a:gradFill flip="none" rotWithShape="1">
                  <a:gsLst>
                    <a:gs pos="41000">
                      <a:schemeClr val="tx2"/>
                    </a:gs>
                    <a:gs pos="82000">
                      <a:srgbClr val="FFFFFF"/>
                    </a:gs>
                  </a:gsLst>
                  <a:lin ang="4500000" scaled="0"/>
                  <a:tileRect/>
                </a:gradFill>
                <a:latin typeface="Arial" pitchFamily="-112" charset="0"/>
                <a:ea typeface="ＭＳ Ｐゴシック" pitchFamily="-112" charset="-128"/>
                <a:cs typeface="ＭＳ Ｐゴシック" pitchFamily="-112" charset="-128"/>
              </a:rPr>
              <a:t>Rocket Science”</a:t>
            </a:r>
            <a:endParaRPr lang="en-US" sz="4400" i="1" dirty="0">
              <a:gradFill flip="none" rotWithShape="1">
                <a:gsLst>
                  <a:gs pos="41000">
                    <a:schemeClr val="tx2"/>
                  </a:gs>
                  <a:gs pos="82000">
                    <a:srgbClr val="FFFFFF"/>
                  </a:gs>
                </a:gsLst>
                <a:lin ang="4500000" scaled="0"/>
                <a:tileRect/>
              </a:gradFill>
              <a:latin typeface="Arial" pitchFamily="-112" charset="0"/>
              <a:ea typeface="ＭＳ Ｐゴシック" pitchFamily="-112" charset="-128"/>
              <a:cs typeface="ＭＳ Ｐゴシック" pitchFamily="-112" charset="-128"/>
            </a:endParaRPr>
          </a:p>
        </p:txBody>
      </p:sp>
      <p:sp>
        <p:nvSpPr>
          <p:cNvPr id="5" name="Title 1"/>
          <p:cNvSpPr>
            <a:spLocks noGrp="1"/>
          </p:cNvSpPr>
          <p:nvPr>
            <p:ph type="title"/>
          </p:nvPr>
        </p:nvSpPr>
        <p:spPr>
          <a:xfrm>
            <a:off x="609600" y="274638"/>
            <a:ext cx="3705508" cy="1143000"/>
          </a:xfrm>
        </p:spPr>
        <p:txBody>
          <a:bodyPr/>
          <a:lstStyle/>
          <a:p>
            <a:r>
              <a:rPr lang="en-US" sz="4000" dirty="0" smtClean="0"/>
              <a:t>Safety First!</a:t>
            </a:r>
            <a:endParaRPr lang="en-US" sz="4000" dirty="0"/>
          </a:p>
        </p:txBody>
      </p:sp>
      <p:sp>
        <p:nvSpPr>
          <p:cNvPr id="2" name="TextBox 1"/>
          <p:cNvSpPr txBox="1"/>
          <p:nvPr/>
        </p:nvSpPr>
        <p:spPr>
          <a:xfrm>
            <a:off x="303056" y="4243653"/>
            <a:ext cx="4012052" cy="1384995"/>
          </a:xfrm>
          <a:prstGeom prst="rect">
            <a:avLst/>
          </a:prstGeom>
          <a:noFill/>
        </p:spPr>
        <p:txBody>
          <a:bodyPr wrap="square" rtlCol="0">
            <a:spAutoFit/>
          </a:bodyPr>
          <a:lstStyle/>
          <a:p>
            <a:pPr algn="ctr"/>
            <a:r>
              <a:rPr lang="en-US" sz="2800" dirty="0">
                <a:gradFill flip="none" rotWithShape="1">
                  <a:gsLst>
                    <a:gs pos="41000">
                      <a:schemeClr val="tx2"/>
                    </a:gs>
                    <a:gs pos="82000">
                      <a:srgbClr val="FFFFFF"/>
                    </a:gs>
                  </a:gsLst>
                  <a:lin ang="4500000" scaled="0"/>
                  <a:tileRect/>
                </a:gradFill>
                <a:latin typeface="Arial" pitchFamily="-112" charset="0"/>
                <a:ea typeface="ＭＳ Ｐゴシック" pitchFamily="-112" charset="-128"/>
                <a:cs typeface="ＭＳ Ｐゴシック" pitchFamily="-112" charset="-128"/>
              </a:rPr>
              <a:t>Eye Wear is Required for launching </a:t>
            </a:r>
            <a:r>
              <a:rPr lang="en-US" sz="2800" dirty="0" smtClean="0">
                <a:gradFill flip="none" rotWithShape="1">
                  <a:gsLst>
                    <a:gs pos="41000">
                      <a:schemeClr val="tx2"/>
                    </a:gs>
                    <a:gs pos="82000">
                      <a:srgbClr val="FFFFFF"/>
                    </a:gs>
                  </a:gsLst>
                  <a:lin ang="4500000" scaled="0"/>
                  <a:tileRect/>
                </a:gradFill>
                <a:latin typeface="Arial" pitchFamily="-112" charset="0"/>
                <a:ea typeface="ＭＳ Ｐゴシック" pitchFamily="-112" charset="-128"/>
                <a:cs typeface="ＭＳ Ｐゴシック" pitchFamily="-112" charset="-128"/>
              </a:rPr>
              <a:t>projectiles in this room!</a:t>
            </a:r>
            <a:r>
              <a:rPr lang="en-US" sz="2800" dirty="0">
                <a:gradFill flip="none" rotWithShape="1">
                  <a:gsLst>
                    <a:gs pos="41000">
                      <a:schemeClr val="tx2"/>
                    </a:gs>
                    <a:gs pos="82000">
                      <a:srgbClr val="FFFFFF"/>
                    </a:gs>
                  </a:gsLst>
                  <a:lin ang="4500000" scaled="0"/>
                  <a:tileRect/>
                </a:gradFill>
                <a:latin typeface="Arial" pitchFamily="-112" charset="0"/>
                <a:ea typeface="ＭＳ Ｐゴシック" pitchFamily="-112" charset="-128"/>
                <a:cs typeface="ＭＳ Ｐゴシック" pitchFamily="-112" charset="-128"/>
              </a:rPr>
              <a:t>!</a:t>
            </a:r>
          </a:p>
        </p:txBody>
      </p:sp>
      <p:sp>
        <p:nvSpPr>
          <p:cNvPr id="10" name="TextBox 9"/>
          <p:cNvSpPr txBox="1"/>
          <p:nvPr/>
        </p:nvSpPr>
        <p:spPr>
          <a:xfrm>
            <a:off x="5906499" y="6346651"/>
            <a:ext cx="2997549" cy="369332"/>
          </a:xfrm>
          <a:prstGeom prst="rect">
            <a:avLst/>
          </a:prstGeom>
          <a:noFill/>
        </p:spPr>
        <p:txBody>
          <a:bodyPr wrap="square" rtlCol="0">
            <a:spAutoFit/>
          </a:bodyPr>
          <a:lstStyle/>
          <a:p>
            <a:r>
              <a:rPr lang="en-US" dirty="0" smtClean="0"/>
              <a:t>NASA Wallops Flight Facility, VA</a:t>
            </a:r>
            <a:endParaRPr lang="en-US" dirty="0"/>
          </a:p>
        </p:txBody>
      </p:sp>
    </p:spTree>
    <p:extLst>
      <p:ext uri="{BB962C8B-B14F-4D97-AF65-F5344CB8AC3E}">
        <p14:creationId xmlns:p14="http://schemas.microsoft.com/office/powerpoint/2010/main" val="2043126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NSTA Online Resources</a:t>
            </a:r>
            <a:endParaRPr lang="en-US" dirty="0"/>
          </a:p>
        </p:txBody>
      </p:sp>
      <p:sp>
        <p:nvSpPr>
          <p:cNvPr id="5" name="TextBox 4"/>
          <p:cNvSpPr txBox="1"/>
          <p:nvPr/>
        </p:nvSpPr>
        <p:spPr>
          <a:xfrm>
            <a:off x="710081" y="1376672"/>
            <a:ext cx="7524128" cy="4524315"/>
          </a:xfrm>
          <a:prstGeom prst="rect">
            <a:avLst/>
          </a:prstGeom>
          <a:noFill/>
        </p:spPr>
        <p:txBody>
          <a:bodyPr wrap="square" rtlCol="0">
            <a:spAutoFit/>
          </a:bodyPr>
          <a:lstStyle/>
          <a:p>
            <a:r>
              <a:rPr lang="en-US" sz="2400" dirty="0" err="1"/>
              <a:t>Sandifer</a:t>
            </a:r>
            <a:r>
              <a:rPr lang="en-US" sz="2400" dirty="0"/>
              <a:t>, Cody. "Inquiry Science and Active Reading." </a:t>
            </a:r>
            <a:r>
              <a:rPr lang="en-US" sz="2400" i="1" dirty="0"/>
              <a:t>Science and Children</a:t>
            </a:r>
            <a:r>
              <a:rPr lang="en-US" sz="2400" dirty="0"/>
              <a:t> Oct. 2011: </a:t>
            </a:r>
            <a:r>
              <a:rPr lang="en-US" sz="2400" dirty="0" smtClean="0"/>
              <a:t>47-51. </a:t>
            </a:r>
            <a:r>
              <a:rPr lang="en-US" sz="2400" i="1" dirty="0"/>
              <a:t>Science and Children</a:t>
            </a:r>
            <a:r>
              <a:rPr lang="en-US" sz="2400" dirty="0"/>
              <a:t>. NSTA. Web. 17 Mar. 2014. &lt;http://</a:t>
            </a:r>
            <a:r>
              <a:rPr lang="en-US" sz="2400" dirty="0" err="1"/>
              <a:t>static.nsta.org</a:t>
            </a:r>
            <a:r>
              <a:rPr lang="en-US" sz="2400" dirty="0"/>
              <a:t>/files/sc1102_47.pdf&gt;</a:t>
            </a:r>
            <a:r>
              <a:rPr lang="en-US" sz="2400" dirty="0" smtClean="0"/>
              <a:t>.</a:t>
            </a:r>
          </a:p>
          <a:p>
            <a:endParaRPr lang="en-US" sz="2400" dirty="0" smtClean="0"/>
          </a:p>
          <a:p>
            <a:r>
              <a:rPr lang="en-US" sz="2400" dirty="0"/>
              <a:t>King, Kenneth. "Stomp Rockets A High-Impact Exploration of Science Concepts." </a:t>
            </a:r>
            <a:r>
              <a:rPr lang="en-US" sz="2400" i="1" dirty="0"/>
              <a:t>Science Scope</a:t>
            </a:r>
            <a:r>
              <a:rPr lang="en-US" sz="2400" dirty="0"/>
              <a:t> Jan. 2014: 59-66. </a:t>
            </a:r>
            <a:r>
              <a:rPr lang="en-US" sz="2400" i="1" dirty="0"/>
              <a:t>Science Scope</a:t>
            </a:r>
            <a:r>
              <a:rPr lang="en-US" sz="2400" dirty="0"/>
              <a:t>. NSTA. Web. Jan. 2014. &lt;http://</a:t>
            </a:r>
            <a:r>
              <a:rPr lang="en-US" sz="2400" dirty="0" err="1"/>
              <a:t>static.nsta.org</a:t>
            </a:r>
            <a:r>
              <a:rPr lang="en-US" sz="2400" dirty="0"/>
              <a:t>/files/ss1405_59.pdf&gt;</a:t>
            </a:r>
            <a:r>
              <a:rPr lang="en-US" sz="2400" dirty="0" smtClean="0"/>
              <a:t>.</a:t>
            </a:r>
          </a:p>
          <a:p>
            <a:endParaRPr lang="en-US" sz="2400" dirty="0" smtClean="0"/>
          </a:p>
          <a:p>
            <a:r>
              <a:rPr lang="en-US" sz="2400" dirty="0"/>
              <a:t>Gillman, Joan. "Straw Rockets Are Out of This World." </a:t>
            </a:r>
            <a:r>
              <a:rPr lang="en-US" sz="2400" i="1" dirty="0"/>
              <a:t>Science and </a:t>
            </a:r>
            <a:r>
              <a:rPr lang="en-US" sz="2400" i="1" dirty="0" smtClean="0"/>
              <a:t>Children</a:t>
            </a:r>
            <a:r>
              <a:rPr lang="en-US" sz="2400" dirty="0" smtClean="0"/>
              <a:t> Oct</a:t>
            </a:r>
            <a:r>
              <a:rPr lang="en-US" sz="2400" dirty="0"/>
              <a:t>. </a:t>
            </a:r>
            <a:r>
              <a:rPr lang="en-US" sz="2400" dirty="0" smtClean="0"/>
              <a:t>2013:  44-49. </a:t>
            </a:r>
            <a:r>
              <a:rPr lang="en-US" sz="2400" i="1" dirty="0"/>
              <a:t>Science and Children</a:t>
            </a:r>
            <a:r>
              <a:rPr lang="en-US" sz="2400" dirty="0"/>
              <a:t>. </a:t>
            </a:r>
            <a:r>
              <a:rPr lang="en-US" sz="2400" dirty="0" smtClean="0"/>
              <a:t>NSTA Web. Oct. 2014  &lt;</a:t>
            </a:r>
            <a:r>
              <a:rPr lang="en-US" sz="2400" dirty="0"/>
              <a:t>http://</a:t>
            </a:r>
            <a:r>
              <a:rPr lang="en-US" sz="2400" dirty="0" err="1"/>
              <a:t>static.nsta.org</a:t>
            </a:r>
            <a:r>
              <a:rPr lang="en-US" sz="2400" dirty="0"/>
              <a:t>/files/sc1302_44.pdf&gt;.</a:t>
            </a:r>
          </a:p>
        </p:txBody>
      </p:sp>
    </p:spTree>
    <p:extLst>
      <p:ext uri="{BB962C8B-B14F-4D97-AF65-F5344CB8AC3E}">
        <p14:creationId xmlns:p14="http://schemas.microsoft.com/office/powerpoint/2010/main" val="738901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NSTA Online Resources</a:t>
            </a:r>
            <a:endParaRPr lang="en-US" dirty="0"/>
          </a:p>
        </p:txBody>
      </p:sp>
      <p:sp>
        <p:nvSpPr>
          <p:cNvPr id="5" name="TextBox 4"/>
          <p:cNvSpPr txBox="1"/>
          <p:nvPr/>
        </p:nvSpPr>
        <p:spPr>
          <a:xfrm>
            <a:off x="710081" y="1458602"/>
            <a:ext cx="7524128" cy="1938992"/>
          </a:xfrm>
          <a:prstGeom prst="rect">
            <a:avLst/>
          </a:prstGeom>
          <a:noFill/>
        </p:spPr>
        <p:txBody>
          <a:bodyPr wrap="square" rtlCol="0">
            <a:spAutoFit/>
          </a:bodyPr>
          <a:lstStyle/>
          <a:p>
            <a:r>
              <a:rPr lang="en-US" sz="2400" dirty="0"/>
              <a:t>Royce, Christine Anne. "Teaching Through Trade Books." </a:t>
            </a:r>
            <a:r>
              <a:rPr lang="en-US" sz="2400" i="1" dirty="0"/>
              <a:t>Science and Children</a:t>
            </a:r>
            <a:r>
              <a:rPr lang="en-US" sz="2400" dirty="0"/>
              <a:t> Summer 2013: 18-23. </a:t>
            </a:r>
            <a:r>
              <a:rPr lang="en-US" sz="2400" i="1" dirty="0"/>
              <a:t>Science and Children</a:t>
            </a:r>
            <a:r>
              <a:rPr lang="en-US" sz="2400" dirty="0"/>
              <a:t>. NSTA. Web. Summer 2013. &lt;http://</a:t>
            </a:r>
            <a:r>
              <a:rPr lang="en-US" sz="2400" dirty="0" err="1"/>
              <a:t>static.nsta.org</a:t>
            </a:r>
            <a:r>
              <a:rPr lang="en-US" sz="2400" dirty="0"/>
              <a:t>/files/SC1309_18.pdf&gt;</a:t>
            </a:r>
            <a:r>
              <a:rPr lang="en-US" sz="2400" dirty="0" smtClean="0"/>
              <a:t>.</a:t>
            </a:r>
          </a:p>
          <a:p>
            <a:endParaRPr lang="en-US" sz="2400" dirty="0"/>
          </a:p>
          <a:p>
            <a:endParaRPr lang="en-US" sz="2400" dirty="0"/>
          </a:p>
        </p:txBody>
      </p:sp>
    </p:spTree>
    <p:extLst>
      <p:ext uri="{BB962C8B-B14F-4D97-AF65-F5344CB8AC3E}">
        <p14:creationId xmlns:p14="http://schemas.microsoft.com/office/powerpoint/2010/main" val="1711178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 first steps when considering a STEM interdisciplinary unit</a:t>
            </a:r>
            <a:endParaRPr lang="en-US" dirty="0"/>
          </a:p>
        </p:txBody>
      </p:sp>
      <p:sp>
        <p:nvSpPr>
          <p:cNvPr id="3" name="Content Placeholder 2"/>
          <p:cNvSpPr>
            <a:spLocks noGrp="1"/>
          </p:cNvSpPr>
          <p:nvPr>
            <p:ph sz="quarter" idx="13"/>
          </p:nvPr>
        </p:nvSpPr>
        <p:spPr>
          <a:xfrm>
            <a:off x="539824" y="1522024"/>
            <a:ext cx="8182037" cy="4409597"/>
          </a:xfrm>
        </p:spPr>
        <p:txBody>
          <a:bodyPr>
            <a:noAutofit/>
          </a:bodyPr>
          <a:lstStyle/>
          <a:p>
            <a:pPr marL="514350" indent="-514350">
              <a:buFont typeface="+mj-lt"/>
              <a:buAutoNum type="arabicPeriod"/>
            </a:pPr>
            <a:r>
              <a:rPr lang="en-US" sz="2800" dirty="0"/>
              <a:t>Start with a Science or Technology </a:t>
            </a:r>
            <a:r>
              <a:rPr lang="en-US" sz="2800" u="sng" dirty="0"/>
              <a:t>theme</a:t>
            </a:r>
            <a:r>
              <a:rPr lang="en-US" sz="2800" dirty="0"/>
              <a:t> you are familiar with </a:t>
            </a:r>
            <a:r>
              <a:rPr lang="en-US" sz="2800" u="sng" dirty="0"/>
              <a:t>or</a:t>
            </a:r>
            <a:r>
              <a:rPr lang="en-US" sz="2800" dirty="0"/>
              <a:t> is timely with many resources available</a:t>
            </a:r>
            <a:r>
              <a:rPr lang="en-US" sz="2800" dirty="0" smtClean="0"/>
              <a:t>.</a:t>
            </a:r>
          </a:p>
          <a:p>
            <a:pPr marL="514350" indent="-514350">
              <a:buFont typeface="+mj-lt"/>
              <a:buAutoNum type="arabicPeriod"/>
            </a:pPr>
            <a:r>
              <a:rPr lang="en-US" sz="2800" dirty="0" smtClean="0"/>
              <a:t>Identify the academic </a:t>
            </a:r>
            <a:r>
              <a:rPr lang="en-US" sz="2800" u="sng" dirty="0" smtClean="0"/>
              <a:t>goals</a:t>
            </a:r>
            <a:r>
              <a:rPr lang="en-US" sz="2800" dirty="0" smtClean="0"/>
              <a:t> and </a:t>
            </a:r>
            <a:r>
              <a:rPr lang="en-US" sz="2800" u="sng" dirty="0" smtClean="0"/>
              <a:t>learning standards </a:t>
            </a:r>
            <a:r>
              <a:rPr lang="en-US" sz="2800" dirty="0" smtClean="0"/>
              <a:t>to be emphasized and their natural scope and sequences.</a:t>
            </a:r>
          </a:p>
          <a:p>
            <a:pPr marL="514350" indent="-514350">
              <a:buFont typeface="+mj-lt"/>
              <a:buAutoNum type="arabicPeriod"/>
            </a:pPr>
            <a:r>
              <a:rPr lang="en-US" sz="2800" dirty="0" smtClean="0"/>
              <a:t>Determine appropriate </a:t>
            </a:r>
            <a:r>
              <a:rPr lang="en-US" sz="2800" u="sng" dirty="0" smtClean="0"/>
              <a:t>assessment</a:t>
            </a:r>
            <a:r>
              <a:rPr lang="en-US" sz="2800" dirty="0" smtClean="0"/>
              <a:t> applications nestled within the design of the unit.</a:t>
            </a:r>
          </a:p>
          <a:p>
            <a:pPr marL="514350" indent="-514350">
              <a:buFont typeface="+mj-lt"/>
              <a:buAutoNum type="arabicPeriod"/>
            </a:pPr>
            <a:r>
              <a:rPr lang="en-US" sz="2800" u="sng" dirty="0" smtClean="0"/>
              <a:t>Start simple</a:t>
            </a:r>
            <a:r>
              <a:rPr lang="en-US" sz="2800" dirty="0" smtClean="0"/>
              <a:t> and allow the unit to expand upon its successes from one year to the next.</a:t>
            </a:r>
            <a:endParaRPr lang="en-US" sz="2800" dirty="0"/>
          </a:p>
        </p:txBody>
      </p:sp>
    </p:spTree>
    <p:extLst>
      <p:ext uri="{BB962C8B-B14F-4D97-AF65-F5344CB8AC3E}">
        <p14:creationId xmlns:p14="http://schemas.microsoft.com/office/powerpoint/2010/main" val="2024384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z="3600" dirty="0" smtClean="0"/>
              <a:t>Getting Started</a:t>
            </a:r>
            <a:endParaRPr lang="en-US" sz="3600" dirty="0"/>
          </a:p>
        </p:txBody>
      </p:sp>
      <p:sp>
        <p:nvSpPr>
          <p:cNvPr id="10" name="Text Placeholder 9"/>
          <p:cNvSpPr>
            <a:spLocks noGrp="1"/>
          </p:cNvSpPr>
          <p:nvPr>
            <p:ph type="body" sz="half" idx="2"/>
          </p:nvPr>
        </p:nvSpPr>
        <p:spPr/>
        <p:txBody>
          <a:bodyPr>
            <a:normAutofit/>
          </a:bodyPr>
          <a:lstStyle/>
          <a:p>
            <a:r>
              <a:rPr lang="en-US" sz="2800" dirty="0"/>
              <a:t>Start with a Science or Technology theme you are familiar with </a:t>
            </a:r>
            <a:r>
              <a:rPr lang="en-US" sz="2800" u="sng" dirty="0"/>
              <a:t>or</a:t>
            </a:r>
            <a:r>
              <a:rPr lang="en-US" sz="2800" dirty="0"/>
              <a:t> is timely with many resources available</a:t>
            </a:r>
            <a:r>
              <a:rPr lang="en-US" sz="2800" dirty="0" smtClean="0"/>
              <a:t>.</a:t>
            </a:r>
            <a:endParaRPr lang="en-US" sz="2800" dirty="0"/>
          </a:p>
        </p:txBody>
      </p:sp>
      <p:pic>
        <p:nvPicPr>
          <p:cNvPr id="12" name="Picture 11" descr="Gear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9644" y="0"/>
            <a:ext cx="8564309" cy="6028542"/>
          </a:xfrm>
          <a:prstGeom prst="rect">
            <a:avLst/>
          </a:prstGeom>
        </p:spPr>
      </p:pic>
    </p:spTree>
    <p:extLst>
      <p:ext uri="{BB962C8B-B14F-4D97-AF65-F5344CB8AC3E}">
        <p14:creationId xmlns:p14="http://schemas.microsoft.com/office/powerpoint/2010/main" val="3548449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3918" y="609600"/>
            <a:ext cx="3424281" cy="1143000"/>
          </a:xfrm>
        </p:spPr>
        <p:txBody>
          <a:bodyPr/>
          <a:lstStyle/>
          <a:p>
            <a:r>
              <a:rPr lang="en-US" dirty="0" smtClean="0"/>
              <a:t>3,2,1…Liftoff!</a:t>
            </a:r>
            <a:br>
              <a:rPr lang="en-US" dirty="0" smtClean="0"/>
            </a:br>
            <a:r>
              <a:rPr lang="en-US" dirty="0" smtClean="0"/>
              <a:t>PK-2 Guide</a:t>
            </a:r>
            <a:endParaRPr lang="en-US" dirty="0"/>
          </a:p>
        </p:txBody>
      </p:sp>
      <p:pic>
        <p:nvPicPr>
          <p:cNvPr id="4" name="Picture 3" descr="Picture 1.png"/>
          <p:cNvPicPr>
            <a:picLocks noChangeAspect="1"/>
          </p:cNvPicPr>
          <p:nvPr/>
        </p:nvPicPr>
        <p:blipFill>
          <a:blip r:embed="rId3"/>
          <a:stretch>
            <a:fillRect/>
          </a:stretch>
        </p:blipFill>
        <p:spPr>
          <a:xfrm>
            <a:off x="514832" y="311113"/>
            <a:ext cx="4187306" cy="5491382"/>
          </a:xfrm>
          <a:prstGeom prst="rect">
            <a:avLst/>
          </a:prstGeom>
        </p:spPr>
      </p:pic>
      <p:sp>
        <p:nvSpPr>
          <p:cNvPr id="5" name="TextBox 4"/>
          <p:cNvSpPr txBox="1"/>
          <p:nvPr/>
        </p:nvSpPr>
        <p:spPr>
          <a:xfrm>
            <a:off x="5139835" y="1782800"/>
            <a:ext cx="3777144" cy="3970318"/>
          </a:xfrm>
          <a:prstGeom prst="rect">
            <a:avLst/>
          </a:prstGeom>
          <a:noFill/>
        </p:spPr>
        <p:txBody>
          <a:bodyPr wrap="square" rtlCol="0">
            <a:spAutoFit/>
          </a:bodyPr>
          <a:lstStyle/>
          <a:p>
            <a:pPr>
              <a:buFont typeface="Arial"/>
              <a:buChar char="•"/>
            </a:pPr>
            <a:r>
              <a:rPr lang="en-US" sz="2800" dirty="0" smtClean="0">
                <a:solidFill>
                  <a:srgbClr val="FFFFFF"/>
                </a:solidFill>
              </a:rPr>
              <a:t>Interdisciplinary</a:t>
            </a:r>
          </a:p>
          <a:p>
            <a:pPr lvl="1">
              <a:buFont typeface="Arial"/>
              <a:buChar char="•"/>
            </a:pPr>
            <a:r>
              <a:rPr lang="en-US" sz="2800" dirty="0" smtClean="0">
                <a:solidFill>
                  <a:srgbClr val="FFFFFF"/>
                </a:solidFill>
              </a:rPr>
              <a:t>Counting, grouping…</a:t>
            </a:r>
          </a:p>
          <a:p>
            <a:pPr lvl="1">
              <a:buFont typeface="Arial"/>
              <a:buChar char="•"/>
            </a:pPr>
            <a:r>
              <a:rPr lang="en-US" sz="2800" dirty="0" smtClean="0">
                <a:solidFill>
                  <a:srgbClr val="FFFFFF"/>
                </a:solidFill>
              </a:rPr>
              <a:t>Letter recognition, rhyming </a:t>
            </a:r>
          </a:p>
          <a:p>
            <a:pPr lvl="1">
              <a:buFont typeface="Arial"/>
              <a:buChar char="•"/>
            </a:pPr>
            <a:r>
              <a:rPr lang="en-US" sz="2800" dirty="0" smtClean="0">
                <a:solidFill>
                  <a:srgbClr val="FFFFFF"/>
                </a:solidFill>
              </a:rPr>
              <a:t>Modeling</a:t>
            </a:r>
          </a:p>
          <a:p>
            <a:pPr lvl="1">
              <a:buFont typeface="Arial"/>
              <a:buChar char="•"/>
            </a:pPr>
            <a:r>
              <a:rPr lang="en-US" sz="2800" dirty="0" smtClean="0">
                <a:solidFill>
                  <a:srgbClr val="FFFFFF"/>
                </a:solidFill>
              </a:rPr>
              <a:t>Sequencing, patterns</a:t>
            </a:r>
          </a:p>
          <a:p>
            <a:pPr>
              <a:buFont typeface="Arial"/>
              <a:buChar char="•"/>
            </a:pPr>
            <a:r>
              <a:rPr lang="en-US" sz="2800" dirty="0" smtClean="0">
                <a:solidFill>
                  <a:srgbClr val="FFFFFF"/>
                </a:solidFill>
              </a:rPr>
              <a:t>Self Explanatory Guide</a:t>
            </a:r>
          </a:p>
          <a:p>
            <a:pPr>
              <a:buFont typeface="Arial"/>
              <a:buChar char="•"/>
            </a:pPr>
            <a:r>
              <a:rPr lang="en-US" sz="2800" i="1" dirty="0" smtClean="0">
                <a:solidFill>
                  <a:srgbClr val="FFFF00"/>
                </a:solidFill>
              </a:rPr>
              <a:t>Dated</a:t>
            </a:r>
            <a:r>
              <a:rPr lang="en-US" sz="2800" dirty="0" smtClean="0">
                <a:solidFill>
                  <a:srgbClr val="FFFFFF"/>
                </a:solidFill>
              </a:rPr>
              <a:t> focus on Space </a:t>
            </a:r>
          </a:p>
          <a:p>
            <a:r>
              <a:rPr lang="en-US" sz="2800" dirty="0" smtClean="0">
                <a:solidFill>
                  <a:srgbClr val="FFFFFF"/>
                </a:solidFill>
              </a:rPr>
              <a:t> Shuttle systems</a:t>
            </a:r>
          </a:p>
        </p:txBody>
      </p:sp>
      <p:sp>
        <p:nvSpPr>
          <p:cNvPr id="6" name="TextBox 5"/>
          <p:cNvSpPr txBox="1"/>
          <p:nvPr/>
        </p:nvSpPr>
        <p:spPr>
          <a:xfrm>
            <a:off x="629240" y="6144310"/>
            <a:ext cx="7230539" cy="523220"/>
          </a:xfrm>
          <a:prstGeom prst="rect">
            <a:avLst/>
          </a:prstGeom>
          <a:noFill/>
        </p:spPr>
        <p:txBody>
          <a:bodyPr wrap="square" rtlCol="0">
            <a:spAutoFit/>
          </a:bodyPr>
          <a:lstStyle/>
          <a:p>
            <a:r>
              <a:rPr lang="en-US" sz="2800" dirty="0" smtClean="0">
                <a:effectLst>
                  <a:outerShdw blurRad="63500" dist="50800" dir="2700000">
                    <a:srgbClr val="000000"/>
                  </a:outerShdw>
                </a:effectLst>
              </a:rPr>
              <a:t>http://www.nasa.gov/pdf/58149main_3.2.1.Liftoff.pdf</a:t>
            </a:r>
            <a:endParaRPr lang="en-US" sz="2800" dirty="0">
              <a:effectLst>
                <a:outerShdw blurRad="63500" dist="50800" dir="2700000">
                  <a:srgbClr val="000000"/>
                </a:outerShdw>
              </a:effectLst>
            </a:endParaRPr>
          </a:p>
        </p:txBody>
      </p:sp>
    </p:spTree>
    <p:extLst>
      <p:ext uri="{BB962C8B-B14F-4D97-AF65-F5344CB8AC3E}">
        <p14:creationId xmlns:p14="http://schemas.microsoft.com/office/powerpoint/2010/main" val="3405262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3918" y="78491"/>
            <a:ext cx="3424281" cy="1556327"/>
          </a:xfrm>
        </p:spPr>
        <p:txBody>
          <a:bodyPr/>
          <a:lstStyle/>
          <a:p>
            <a:r>
              <a:rPr lang="en-US" dirty="0" smtClean="0"/>
              <a:t>Rockets</a:t>
            </a:r>
            <a:br>
              <a:rPr lang="en-US" dirty="0" smtClean="0"/>
            </a:br>
            <a:r>
              <a:rPr lang="en-US" dirty="0" smtClean="0"/>
              <a:t> K-12 Guide</a:t>
            </a:r>
            <a:endParaRPr lang="en-US" dirty="0"/>
          </a:p>
        </p:txBody>
      </p:sp>
      <p:sp>
        <p:nvSpPr>
          <p:cNvPr id="5" name="TextBox 4"/>
          <p:cNvSpPr txBox="1"/>
          <p:nvPr/>
        </p:nvSpPr>
        <p:spPr>
          <a:xfrm>
            <a:off x="4970522" y="2420943"/>
            <a:ext cx="3937683" cy="3416320"/>
          </a:xfrm>
          <a:prstGeom prst="rect">
            <a:avLst/>
          </a:prstGeom>
          <a:noFill/>
        </p:spPr>
        <p:txBody>
          <a:bodyPr wrap="square" rtlCol="0">
            <a:spAutoFit/>
          </a:bodyPr>
          <a:lstStyle/>
          <a:p>
            <a:pPr>
              <a:buFont typeface="Arial"/>
              <a:buChar char="•"/>
            </a:pPr>
            <a:r>
              <a:rPr lang="en-US" sz="2400" dirty="0" smtClean="0">
                <a:solidFill>
                  <a:srgbClr val="FFFFFF"/>
                </a:solidFill>
              </a:rPr>
              <a:t>STEM Focus</a:t>
            </a:r>
          </a:p>
          <a:p>
            <a:pPr lvl="1">
              <a:buFont typeface="Arial"/>
              <a:buChar char="•"/>
            </a:pPr>
            <a:r>
              <a:rPr lang="en-US" sz="2400" dirty="0" smtClean="0">
                <a:solidFill>
                  <a:srgbClr val="FFFFFF"/>
                </a:solidFill>
              </a:rPr>
              <a:t>Engineering Design</a:t>
            </a:r>
          </a:p>
          <a:p>
            <a:pPr lvl="1">
              <a:buFont typeface="Arial"/>
              <a:buChar char="•"/>
            </a:pPr>
            <a:r>
              <a:rPr lang="en-US" sz="2400" dirty="0" smtClean="0">
                <a:solidFill>
                  <a:srgbClr val="FFFFFF"/>
                </a:solidFill>
              </a:rPr>
              <a:t>Physical Science</a:t>
            </a:r>
          </a:p>
          <a:p>
            <a:pPr lvl="1">
              <a:buFont typeface="Arial"/>
              <a:buChar char="•"/>
            </a:pPr>
            <a:r>
              <a:rPr lang="en-US" sz="2400" dirty="0" smtClean="0">
                <a:solidFill>
                  <a:srgbClr val="FFFFFF"/>
                </a:solidFill>
              </a:rPr>
              <a:t>Science Inquiry</a:t>
            </a:r>
          </a:p>
          <a:p>
            <a:pPr lvl="1">
              <a:buFont typeface="Arial"/>
              <a:buChar char="•"/>
            </a:pPr>
            <a:r>
              <a:rPr lang="en-US" sz="2400" dirty="0" smtClean="0">
                <a:solidFill>
                  <a:srgbClr val="FFFFFF"/>
                </a:solidFill>
              </a:rPr>
              <a:t>Mathematics</a:t>
            </a:r>
          </a:p>
          <a:p>
            <a:pPr>
              <a:buFont typeface="Arial"/>
              <a:buChar char="•"/>
            </a:pPr>
            <a:r>
              <a:rPr lang="en-US" sz="2400" dirty="0" smtClean="0">
                <a:solidFill>
                  <a:srgbClr val="FFFFFF"/>
                </a:solidFill>
              </a:rPr>
              <a:t>Background expectations</a:t>
            </a:r>
          </a:p>
          <a:p>
            <a:pPr>
              <a:buFont typeface="Arial"/>
              <a:buChar char="•"/>
            </a:pPr>
            <a:r>
              <a:rPr lang="en-US" sz="2400" dirty="0" smtClean="0">
                <a:solidFill>
                  <a:srgbClr val="FFFFFF"/>
                </a:solidFill>
              </a:rPr>
              <a:t>Adaptable to lower grades</a:t>
            </a:r>
          </a:p>
          <a:p>
            <a:pPr>
              <a:buFont typeface="Arial"/>
              <a:buChar char="•"/>
            </a:pPr>
            <a:r>
              <a:rPr lang="en-US" sz="2400" i="1" u="sng" dirty="0" smtClean="0">
                <a:solidFill>
                  <a:srgbClr val="FFFF00"/>
                </a:solidFill>
              </a:rPr>
              <a:t>Project X-51 Unit</a:t>
            </a:r>
          </a:p>
          <a:p>
            <a:pPr>
              <a:buFont typeface="Arial"/>
              <a:buChar char="•"/>
            </a:pPr>
            <a:r>
              <a:rPr lang="en-US" sz="2400" dirty="0" smtClean="0">
                <a:solidFill>
                  <a:srgbClr val="FFFFFF"/>
                </a:solidFill>
              </a:rPr>
              <a:t>Dated focus - Ares I &amp; IV</a:t>
            </a:r>
          </a:p>
        </p:txBody>
      </p:sp>
      <p:sp>
        <p:nvSpPr>
          <p:cNvPr id="6" name="TextBox 5"/>
          <p:cNvSpPr txBox="1"/>
          <p:nvPr/>
        </p:nvSpPr>
        <p:spPr>
          <a:xfrm>
            <a:off x="629240" y="6144310"/>
            <a:ext cx="7951304" cy="523220"/>
          </a:xfrm>
          <a:prstGeom prst="rect">
            <a:avLst/>
          </a:prstGeom>
          <a:noFill/>
        </p:spPr>
        <p:txBody>
          <a:bodyPr wrap="square" rtlCol="0">
            <a:spAutoFit/>
          </a:bodyPr>
          <a:lstStyle/>
          <a:p>
            <a:r>
              <a:rPr lang="en-US" sz="2800" dirty="0" smtClean="0">
                <a:effectLst>
                  <a:outerShdw blurRad="63500" dist="50800" dir="2700000">
                    <a:srgbClr val="000000"/>
                  </a:outerShdw>
                </a:effectLst>
              </a:rPr>
              <a:t>http://www.nasa.gov/pdf/280754main_Rockets.Guide.pdf</a:t>
            </a:r>
            <a:endParaRPr lang="en-US" sz="2800" dirty="0">
              <a:effectLst>
                <a:outerShdw blurRad="63500" dist="50800" dir="2700000">
                  <a:srgbClr val="000000"/>
                </a:outerShdw>
              </a:effectLst>
            </a:endParaRPr>
          </a:p>
        </p:txBody>
      </p:sp>
      <p:pic>
        <p:nvPicPr>
          <p:cNvPr id="8" name="Picture 7" descr="Screen shot 2012-03-28 at 7.49.03 PM.png"/>
          <p:cNvPicPr>
            <a:picLocks noChangeAspect="1"/>
          </p:cNvPicPr>
          <p:nvPr/>
        </p:nvPicPr>
        <p:blipFill>
          <a:blip r:embed="rId3"/>
          <a:stretch>
            <a:fillRect/>
          </a:stretch>
        </p:blipFill>
        <p:spPr>
          <a:xfrm>
            <a:off x="537714" y="277171"/>
            <a:ext cx="4130953" cy="5444087"/>
          </a:xfrm>
          <a:prstGeom prst="rect">
            <a:avLst/>
          </a:prstGeom>
        </p:spPr>
      </p:pic>
      <p:sp>
        <p:nvSpPr>
          <p:cNvPr id="9" name="TextBox 8"/>
          <p:cNvSpPr txBox="1"/>
          <p:nvPr/>
        </p:nvSpPr>
        <p:spPr>
          <a:xfrm>
            <a:off x="3741119" y="1485307"/>
            <a:ext cx="5091544" cy="954107"/>
          </a:xfrm>
          <a:prstGeom prst="rect">
            <a:avLst/>
          </a:prstGeom>
          <a:noFill/>
        </p:spPr>
        <p:txBody>
          <a:bodyPr wrap="square" rtlCol="0">
            <a:spAutoFit/>
          </a:bodyPr>
          <a:lstStyle/>
          <a:p>
            <a:pPr algn="ctr"/>
            <a:r>
              <a:rPr lang="en-US" sz="2800" dirty="0" smtClean="0">
                <a:solidFill>
                  <a:srgbClr val="FF0000"/>
                </a:solidFill>
              </a:rPr>
              <a:t>High Pressure Rocket Activity Embargoed- </a:t>
            </a:r>
            <a:r>
              <a:rPr lang="en-US" sz="2800" i="1" dirty="0" smtClean="0">
                <a:solidFill>
                  <a:srgbClr val="FFFF00"/>
                </a:solidFill>
              </a:rPr>
              <a:t>adapted version</a:t>
            </a:r>
            <a:endParaRPr lang="en-US" sz="2800" i="1" dirty="0">
              <a:solidFill>
                <a:srgbClr val="FFFF00"/>
              </a:solidFill>
            </a:endParaRPr>
          </a:p>
        </p:txBody>
      </p:sp>
    </p:spTree>
    <p:extLst>
      <p:ext uri="{BB962C8B-B14F-4D97-AF65-F5344CB8AC3E}">
        <p14:creationId xmlns:p14="http://schemas.microsoft.com/office/powerpoint/2010/main" val="1012620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4-03-31 at 8.55.0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74" y="249130"/>
            <a:ext cx="8934675" cy="6440878"/>
          </a:xfrm>
          <a:prstGeom prst="rect">
            <a:avLst/>
          </a:prstGeom>
        </p:spPr>
      </p:pic>
      <p:sp>
        <p:nvSpPr>
          <p:cNvPr id="3" name="Title 1"/>
          <p:cNvSpPr txBox="1">
            <a:spLocks/>
          </p:cNvSpPr>
          <p:nvPr/>
        </p:nvSpPr>
        <p:spPr>
          <a:xfrm>
            <a:off x="705185" y="491293"/>
            <a:ext cx="7924800" cy="585602"/>
          </a:xfrm>
          <a:prstGeom prst="rect">
            <a:avLst/>
          </a:prstGeom>
        </p:spPr>
        <p:txBody>
          <a:bodyPr/>
          <a:lst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err="1" smtClean="0"/>
              <a:t>Wikispaces</a:t>
            </a:r>
            <a:r>
              <a:rPr lang="en-US" dirty="0" smtClean="0"/>
              <a:t>:  5</a:t>
            </a:r>
            <a:r>
              <a:rPr lang="en-US" baseline="30000" dirty="0" smtClean="0"/>
              <a:t>th</a:t>
            </a:r>
            <a:r>
              <a:rPr lang="en-US" dirty="0" smtClean="0"/>
              <a:t> Grade Rocketry</a:t>
            </a:r>
            <a:endParaRPr lang="en-US" dirty="0"/>
          </a:p>
        </p:txBody>
      </p:sp>
      <p:sp>
        <p:nvSpPr>
          <p:cNvPr id="4" name="Rectangle 3"/>
          <p:cNvSpPr/>
          <p:nvPr/>
        </p:nvSpPr>
        <p:spPr>
          <a:xfrm>
            <a:off x="739772" y="786465"/>
            <a:ext cx="7480783" cy="646331"/>
          </a:xfrm>
          <a:prstGeom prst="rect">
            <a:avLst/>
          </a:prstGeom>
        </p:spPr>
        <p:txBody>
          <a:bodyPr wrap="square">
            <a:spAutoFit/>
          </a:bodyPr>
          <a:lstStyle/>
          <a:p>
            <a:r>
              <a:rPr lang="en-US" sz="3600" b="1" dirty="0">
                <a:solidFill>
                  <a:srgbClr val="000000"/>
                </a:solidFill>
                <a:effectLst>
                  <a:outerShdw blurRad="76200" dist="38100" dir="2700000" algn="tl" rotWithShape="0">
                    <a:schemeClr val="tx1"/>
                  </a:outerShdw>
                </a:effectLst>
              </a:rPr>
              <a:t>http://5thgrrocketry.wikispaces.com/</a:t>
            </a:r>
          </a:p>
        </p:txBody>
      </p:sp>
    </p:spTree>
    <p:extLst>
      <p:ext uri="{BB962C8B-B14F-4D97-AF65-F5344CB8AC3E}">
        <p14:creationId xmlns:p14="http://schemas.microsoft.com/office/powerpoint/2010/main" val="1158540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z="3600" dirty="0" smtClean="0"/>
              <a:t>Learning Outcomes</a:t>
            </a:r>
            <a:endParaRPr lang="en-US" sz="3600" dirty="0"/>
          </a:p>
        </p:txBody>
      </p:sp>
      <p:sp>
        <p:nvSpPr>
          <p:cNvPr id="10" name="Text Placeholder 9"/>
          <p:cNvSpPr>
            <a:spLocks noGrp="1"/>
          </p:cNvSpPr>
          <p:nvPr>
            <p:ph type="body" sz="half" idx="2"/>
          </p:nvPr>
        </p:nvSpPr>
        <p:spPr/>
        <p:txBody>
          <a:bodyPr>
            <a:normAutofit/>
          </a:bodyPr>
          <a:lstStyle/>
          <a:p>
            <a:r>
              <a:rPr lang="en-US" sz="2800" dirty="0"/>
              <a:t>Identify the academic </a:t>
            </a:r>
            <a:r>
              <a:rPr lang="en-US" sz="2800" u="sng" dirty="0"/>
              <a:t>goals</a:t>
            </a:r>
            <a:r>
              <a:rPr lang="en-US" sz="2800" dirty="0"/>
              <a:t> and </a:t>
            </a:r>
            <a:r>
              <a:rPr lang="en-US" sz="2800" u="sng" dirty="0"/>
              <a:t>learning standards </a:t>
            </a:r>
            <a:r>
              <a:rPr lang="en-US" sz="2800" dirty="0"/>
              <a:t>to be emphasized and their natural scope and sequences.</a:t>
            </a:r>
          </a:p>
        </p:txBody>
      </p:sp>
      <p:pic>
        <p:nvPicPr>
          <p:cNvPr id="12" name="Picture 11" descr="Gear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9644" y="0"/>
            <a:ext cx="8564309" cy="6028542"/>
          </a:xfrm>
          <a:prstGeom prst="rect">
            <a:avLst/>
          </a:prstGeom>
        </p:spPr>
      </p:pic>
    </p:spTree>
    <p:extLst>
      <p:ext uri="{BB962C8B-B14F-4D97-AF65-F5344CB8AC3E}">
        <p14:creationId xmlns:p14="http://schemas.microsoft.com/office/powerpoint/2010/main" val="2865967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Horizon">
  <a:themeElements>
    <a:clrScheme name="Horizon">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Horizon">
      <a:majorFont>
        <a:latin typeface="Arial Narrow"/>
        <a:ea typeface=""/>
        <a:cs typeface=""/>
        <a:font script="Jpan" typeface="ＭＳ ゴシック"/>
        <a:font script="Hang" typeface="HY얕은샘물M"/>
        <a:font script="Hans" typeface="华文新魏"/>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ＭＳ ゴシック"/>
        <a:font script="Hang" typeface="HY얕은샘물M"/>
        <a:font script="Hans" typeface="华文新魏"/>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Horizon.thmx</Template>
  <TotalTime>699</TotalTime>
  <Words>2703</Words>
  <Application>Microsoft Macintosh PowerPoint</Application>
  <PresentationFormat>On-screen Show (4:3)</PresentationFormat>
  <Paragraphs>283</Paragraphs>
  <Slides>34</Slides>
  <Notes>22</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Horizon</vt:lpstr>
      <vt:lpstr>Integrating Science, Mathematics and technology into Elementary Classroom Units</vt:lpstr>
      <vt:lpstr>Essential learning</vt:lpstr>
      <vt:lpstr>Essential learning</vt:lpstr>
      <vt:lpstr>four first steps when considering a STEM interdisciplinary unit</vt:lpstr>
      <vt:lpstr>Getting Started</vt:lpstr>
      <vt:lpstr>3,2,1…Liftoff! PK-2 Guide</vt:lpstr>
      <vt:lpstr>Rockets  K-12 Guide</vt:lpstr>
      <vt:lpstr>PowerPoint Presentation</vt:lpstr>
      <vt:lpstr>Learning Outcomes</vt:lpstr>
      <vt:lpstr>PowerPoint Presentation</vt:lpstr>
      <vt:lpstr>PowerPoint Presentation</vt:lpstr>
      <vt:lpstr>PowerPoint Presentation</vt:lpstr>
      <vt:lpstr>Identify the academic goals and learning standards to be emphasized</vt:lpstr>
      <vt:lpstr>PowerPoint Presentation</vt:lpstr>
      <vt:lpstr>PowerPoint Presentation</vt:lpstr>
      <vt:lpstr>PowerPoint Presentation</vt:lpstr>
      <vt:lpstr>PowerPoint Presentation</vt:lpstr>
      <vt:lpstr>PowerPoint Presentation</vt:lpstr>
      <vt:lpstr>Assessment of Learning</vt:lpstr>
      <vt:lpstr>Assessment of Learning</vt:lpstr>
      <vt:lpstr>PowerPoint Presentation</vt:lpstr>
      <vt:lpstr>PowerPoint Presentation</vt:lpstr>
      <vt:lpstr>X-51 paper Project </vt:lpstr>
      <vt:lpstr>Let’s Build a  Rocket!</vt:lpstr>
      <vt:lpstr>X-51 Paper project Adaptation</vt:lpstr>
      <vt:lpstr>X-51 Paper project Adaptation</vt:lpstr>
      <vt:lpstr>X-51 Paper project Adaptation</vt:lpstr>
      <vt:lpstr>X-51 Paper project Adaptation</vt:lpstr>
      <vt:lpstr>X-51 Paper project Adaptation</vt:lpstr>
      <vt:lpstr>X-51 Paper project Adaptation</vt:lpstr>
      <vt:lpstr>X-51 Paper project Adaptation</vt:lpstr>
      <vt:lpstr>Safety First!</vt:lpstr>
      <vt:lpstr>NSTA Online Resources</vt:lpstr>
      <vt:lpstr>NSTA Online Resources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Integrating Science, Mathematics and technology into Elementary Classroom Units</dc:title>
  <dc:creator>Richard/Varner User</dc:creator>
  <cp:lastModifiedBy>Richard/Varner User</cp:lastModifiedBy>
  <cp:revision>66</cp:revision>
  <dcterms:created xsi:type="dcterms:W3CDTF">2014-03-17T14:18:55Z</dcterms:created>
  <dcterms:modified xsi:type="dcterms:W3CDTF">2014-04-01T23:36:09Z</dcterms:modified>
</cp:coreProperties>
</file>